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8" r:id="rId3"/>
    <p:sldId id="257" r:id="rId4"/>
    <p:sldId id="280" r:id="rId5"/>
    <p:sldId id="283" r:id="rId6"/>
    <p:sldId id="284" r:id="rId7"/>
    <p:sldId id="281" r:id="rId8"/>
    <p:sldId id="288" r:id="rId9"/>
    <p:sldId id="285" r:id="rId10"/>
    <p:sldId id="286" r:id="rId11"/>
    <p:sldId id="279" r:id="rId12"/>
    <p:sldId id="289" r:id="rId13"/>
    <p:sldId id="282" r:id="rId14"/>
    <p:sldId id="287" r:id="rId15"/>
    <p:sldId id="290" r:id="rId16"/>
    <p:sldId id="291" r:id="rId17"/>
    <p:sldId id="292" r:id="rId18"/>
    <p:sldId id="260" r:id="rId19"/>
    <p:sldId id="261" r:id="rId20"/>
    <p:sldId id="262" r:id="rId21"/>
    <p:sldId id="263" r:id="rId22"/>
    <p:sldId id="264" r:id="rId23"/>
    <p:sldId id="265" r:id="rId24"/>
    <p:sldId id="266" r:id="rId25"/>
    <p:sldId id="293" r:id="rId26"/>
    <p:sldId id="295" r:id="rId27"/>
    <p:sldId id="294" r:id="rId28"/>
    <p:sldId id="296" r:id="rId29"/>
    <p:sldId id="297" r:id="rId30"/>
    <p:sldId id="298"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CA43BD-DA1A-4369-A5B7-4248646DEB03}" type="datetimeFigureOut">
              <a:rPr lang="en-US" smtClean="0"/>
              <a:pPr/>
              <a:t>4/30/2020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DAC929-2C1B-4F44-B7C5-83D1E2C55E23}" type="slidenum">
              <a:rPr lang="en-US" smtClean="0"/>
              <a:pPr/>
              <a:t>‹#›</a:t>
            </a:fld>
            <a:endParaRPr lang="en-US" dirty="0"/>
          </a:p>
        </p:txBody>
      </p:sp>
    </p:spTree>
    <p:extLst>
      <p:ext uri="{BB962C8B-B14F-4D97-AF65-F5344CB8AC3E}">
        <p14:creationId xmlns:p14="http://schemas.microsoft.com/office/powerpoint/2010/main" val="424254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D8733-EEA5-4B81-92BB-4F1EE0EDFCFB}" type="slidenum">
              <a:rPr lang="en-GB"/>
              <a:pPr/>
              <a:t>2</a:t>
            </a:fld>
            <a:endParaRPr lang="en-GB"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0260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AC929-2C1B-4F44-B7C5-83D1E2C55E23}" type="slidenum">
              <a:rPr lang="en-US" smtClean="0"/>
              <a:pPr/>
              <a:t>25</a:t>
            </a:fld>
            <a:endParaRPr lang="en-US" dirty="0"/>
          </a:p>
        </p:txBody>
      </p:sp>
    </p:spTree>
    <p:extLst>
      <p:ext uri="{BB962C8B-B14F-4D97-AF65-F5344CB8AC3E}">
        <p14:creationId xmlns:p14="http://schemas.microsoft.com/office/powerpoint/2010/main" val="3321502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E72927-D9F3-4F77-A6B3-AD7B353745E1}" type="datetimeFigureOut">
              <a:rPr lang="en-US" smtClean="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DC033C-3BAB-4BA1-A044-98C278C326C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72927-D9F3-4F77-A6B3-AD7B353745E1}" type="datetimeFigureOut">
              <a:rPr lang="en-US" smtClean="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DC033C-3BAB-4BA1-A044-98C278C326C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72927-D9F3-4F77-A6B3-AD7B353745E1}" type="datetimeFigureOut">
              <a:rPr lang="en-US" smtClean="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DC033C-3BAB-4BA1-A044-98C278C326C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endParaRPr lang="en-US" dirty="0"/>
          </a:p>
        </p:txBody>
      </p:sp>
      <p:sp>
        <p:nvSpPr>
          <p:cNvPr id="4" name="Date Placeholder 3"/>
          <p:cNvSpPr>
            <a:spLocks noGrp="1"/>
          </p:cNvSpPr>
          <p:nvPr>
            <p:ph type="dt" sz="half" idx="10"/>
          </p:nvPr>
        </p:nvSpPr>
        <p:spPr>
          <a:xfrm>
            <a:off x="2438400" y="6248400"/>
            <a:ext cx="2130425" cy="474663"/>
          </a:xfrm>
        </p:spPr>
        <p:txBody>
          <a:bodyPr/>
          <a:lstStyle>
            <a:lvl1pPr>
              <a:defRPr/>
            </a:lvl1pPr>
          </a:lstStyle>
          <a:p>
            <a:endParaRPr lang="en-GB" dirty="0"/>
          </a:p>
        </p:txBody>
      </p:sp>
      <p:sp>
        <p:nvSpPr>
          <p:cNvPr id="5" name="Footer Placeholder 4"/>
          <p:cNvSpPr>
            <a:spLocks noGrp="1"/>
          </p:cNvSpPr>
          <p:nvPr>
            <p:ph type="ftr" sz="quarter" idx="11"/>
          </p:nvPr>
        </p:nvSpPr>
        <p:spPr>
          <a:xfrm>
            <a:off x="5791200" y="6248400"/>
            <a:ext cx="2897188" cy="474663"/>
          </a:xfrm>
        </p:spPr>
        <p:txBody>
          <a:bodyPr/>
          <a:lstStyle>
            <a:lvl1pPr>
              <a:defRPr/>
            </a:lvl1pPr>
          </a:lstStyle>
          <a:p>
            <a:endParaRPr lang="en-GB" dirty="0"/>
          </a:p>
        </p:txBody>
      </p:sp>
      <p:sp>
        <p:nvSpPr>
          <p:cNvPr id="6" name="Slide Number Placeholder 5"/>
          <p:cNvSpPr>
            <a:spLocks noGrp="1"/>
          </p:cNvSpPr>
          <p:nvPr>
            <p:ph type="sldNum" sz="quarter" idx="12"/>
          </p:nvPr>
        </p:nvSpPr>
        <p:spPr>
          <a:xfrm>
            <a:off x="84138" y="6242050"/>
            <a:ext cx="587375" cy="488950"/>
          </a:xfrm>
        </p:spPr>
        <p:txBody>
          <a:bodyPr/>
          <a:lstStyle>
            <a:lvl1pPr>
              <a:defRPr/>
            </a:lvl1pPr>
          </a:lstStyle>
          <a:p>
            <a:fld id="{40257D39-99BC-4738-A7C9-CD4CB0B9E858}"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72927-D9F3-4F77-A6B3-AD7B353745E1}" type="datetimeFigureOut">
              <a:rPr lang="en-US" smtClean="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DC033C-3BAB-4BA1-A044-98C278C326C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72927-D9F3-4F77-A6B3-AD7B353745E1}" type="datetimeFigureOut">
              <a:rPr lang="en-US" smtClean="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DC033C-3BAB-4BA1-A044-98C278C326C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72927-D9F3-4F77-A6B3-AD7B353745E1}" type="datetimeFigureOut">
              <a:rPr lang="en-US" smtClean="0"/>
              <a:pPr/>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DC033C-3BAB-4BA1-A044-98C278C326C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72927-D9F3-4F77-A6B3-AD7B353745E1}" type="datetimeFigureOut">
              <a:rPr lang="en-US" smtClean="0"/>
              <a:pPr/>
              <a:t>4/30/2020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DC033C-3BAB-4BA1-A044-98C278C326C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E72927-D9F3-4F77-A6B3-AD7B353745E1}" type="datetimeFigureOut">
              <a:rPr lang="en-US" smtClean="0"/>
              <a:pPr/>
              <a:t>4/30/2020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DC033C-3BAB-4BA1-A044-98C278C326C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72927-D9F3-4F77-A6B3-AD7B353745E1}" type="datetimeFigureOut">
              <a:rPr lang="en-US" smtClean="0"/>
              <a:pPr/>
              <a:t>4/30/2020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DC033C-3BAB-4BA1-A044-98C278C326C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72927-D9F3-4F77-A6B3-AD7B353745E1}" type="datetimeFigureOut">
              <a:rPr lang="en-US" smtClean="0"/>
              <a:pPr/>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DC033C-3BAB-4BA1-A044-98C278C326C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72927-D9F3-4F77-A6B3-AD7B353745E1}" type="datetimeFigureOut">
              <a:rPr lang="en-US" smtClean="0"/>
              <a:pPr/>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DC033C-3BAB-4BA1-A044-98C278C326C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72927-D9F3-4F77-A6B3-AD7B353745E1}" type="datetimeFigureOut">
              <a:rPr lang="en-US" smtClean="0"/>
              <a:pPr/>
              <a:t>4/30/2020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C033C-3BAB-4BA1-A044-98C278C326C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sportscotland.org.uk/.../multi-skills/multi-skills-course-resources" TargetMode="External"/><Relationship Id="rId2" Type="http://schemas.openxmlformats.org/officeDocument/2006/relationships/hyperlink" Target="https://www.tes.com/teaching-resource/multiskills-station-card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1656183"/>
          </a:xfrm>
        </p:spPr>
        <p:txBody>
          <a:bodyPr/>
          <a:lstStyle/>
          <a:p>
            <a:r>
              <a:rPr lang="en-GB" b="1" dirty="0" smtClean="0">
                <a:solidFill>
                  <a:srgbClr val="FF0000"/>
                </a:solidFill>
              </a:rPr>
              <a:t>CPD Multi Skills April 2020</a:t>
            </a:r>
            <a:br>
              <a:rPr lang="en-GB" b="1" dirty="0" smtClean="0">
                <a:solidFill>
                  <a:srgbClr val="FF0000"/>
                </a:solidFill>
              </a:rPr>
            </a:br>
            <a:r>
              <a:rPr lang="en-GB" b="1" dirty="0" smtClean="0">
                <a:solidFill>
                  <a:srgbClr val="FF0000"/>
                </a:solidFill>
              </a:rPr>
              <a:t>By K Clarke </a:t>
            </a:r>
            <a:endParaRPr lang="en-US" b="1" dirty="0">
              <a:solidFill>
                <a:srgbClr val="FF0000"/>
              </a:solidFill>
            </a:endParaRPr>
          </a:p>
        </p:txBody>
      </p:sp>
      <p:sp>
        <p:nvSpPr>
          <p:cNvPr id="3" name="Subtitle 2"/>
          <p:cNvSpPr>
            <a:spLocks noGrp="1"/>
          </p:cNvSpPr>
          <p:nvPr>
            <p:ph type="subTitle" idx="1"/>
          </p:nvPr>
        </p:nvSpPr>
        <p:spPr>
          <a:xfrm>
            <a:off x="1371600" y="2204864"/>
            <a:ext cx="6512768" cy="4104456"/>
          </a:xfrm>
        </p:spPr>
        <p:txBody>
          <a:bodyPr>
            <a:normAutofit fontScale="77500" lnSpcReduction="20000"/>
          </a:bodyPr>
          <a:lstStyle/>
          <a:p>
            <a:r>
              <a:rPr lang="en-GB" b="1" dirty="0" smtClean="0">
                <a:solidFill>
                  <a:schemeClr val="tx1"/>
                </a:solidFill>
              </a:rPr>
              <a:t>Multi Skills is about pupils learning the fundamental movement skills of balance, speed, agility and movement. The aim is to progress your teaching as the pupils are older to a more child centred approach where the pupils learn at their own pace, whilst having fun. </a:t>
            </a:r>
          </a:p>
          <a:p>
            <a:endParaRPr lang="en-GB" b="1" dirty="0" smtClean="0">
              <a:solidFill>
                <a:schemeClr val="tx1"/>
              </a:solidFill>
            </a:endParaRPr>
          </a:p>
          <a:p>
            <a:r>
              <a:rPr lang="en-GB" b="1" dirty="0" smtClean="0">
                <a:solidFill>
                  <a:schemeClr val="tx1"/>
                </a:solidFill>
              </a:rPr>
              <a:t>Furthermore, they do the activities with their friends and mix with their fellow peers to enhance their social needs of team work, communication and problem solving.</a:t>
            </a:r>
            <a:endParaRPr lang="en-US" b="1" dirty="0">
              <a:solidFill>
                <a:schemeClr val="tx1"/>
              </a:solidFill>
            </a:endParaRPr>
          </a:p>
        </p:txBody>
      </p:sp>
      <p:pic>
        <p:nvPicPr>
          <p:cNvPr id="1026" name="Picture 2" descr="C:\Users\richard.PFGX\AppData\Local\Microsoft\Windows\Temporary Internet Files\Content.IE5\1P7Q6WR0\athletes[1].jpg"/>
          <p:cNvPicPr>
            <a:picLocks noChangeAspect="1" noChangeArrowheads="1"/>
          </p:cNvPicPr>
          <p:nvPr/>
        </p:nvPicPr>
        <p:blipFill>
          <a:blip r:embed="rId2" cstate="print"/>
          <a:srcRect/>
          <a:stretch>
            <a:fillRect/>
          </a:stretch>
        </p:blipFill>
        <p:spPr bwMode="auto">
          <a:xfrm>
            <a:off x="179512" y="188640"/>
            <a:ext cx="1321784" cy="1239540"/>
          </a:xfrm>
          <a:prstGeom prst="rect">
            <a:avLst/>
          </a:prstGeom>
          <a:noFill/>
        </p:spPr>
      </p:pic>
      <p:pic>
        <p:nvPicPr>
          <p:cNvPr id="1028" name="Picture 4" descr="C:\Users\richard.PFGX\AppData\Local\Microsoft\Windows\Temporary Internet Files\Content.IE5\R2JFH55D\All_sports_drawing.svg[1].png"/>
          <p:cNvPicPr>
            <a:picLocks noChangeAspect="1" noChangeArrowheads="1"/>
          </p:cNvPicPr>
          <p:nvPr/>
        </p:nvPicPr>
        <p:blipFill>
          <a:blip r:embed="rId3" cstate="print"/>
          <a:srcRect/>
          <a:stretch>
            <a:fillRect/>
          </a:stretch>
        </p:blipFill>
        <p:spPr bwMode="auto">
          <a:xfrm>
            <a:off x="7308304" y="0"/>
            <a:ext cx="1706603" cy="1224136"/>
          </a:xfrm>
          <a:prstGeom prst="rect">
            <a:avLst/>
          </a:prstGeom>
          <a:noFill/>
        </p:spPr>
      </p:pic>
      <p:pic>
        <p:nvPicPr>
          <p:cNvPr id="1029" name="Picture 5" descr="C:\Program Files (x86)\Microsoft Office\MEDIA\CAGCAT10\j0301480.wmf"/>
          <p:cNvPicPr>
            <a:picLocks noChangeAspect="1" noChangeArrowheads="1"/>
          </p:cNvPicPr>
          <p:nvPr/>
        </p:nvPicPr>
        <p:blipFill>
          <a:blip r:embed="rId4" cstate="print"/>
          <a:srcRect/>
          <a:stretch>
            <a:fillRect/>
          </a:stretch>
        </p:blipFill>
        <p:spPr bwMode="auto">
          <a:xfrm>
            <a:off x="1" y="5589240"/>
            <a:ext cx="1508181" cy="1121743"/>
          </a:xfrm>
          <a:prstGeom prst="rect">
            <a:avLst/>
          </a:prstGeom>
          <a:noFill/>
        </p:spPr>
      </p:pic>
      <p:pic>
        <p:nvPicPr>
          <p:cNvPr id="1031" name="Picture 7" descr="C:\Users\richard.PFGX\AppData\Local\Microsoft\Windows\Temporary Internet Files\Content.IE5\YIZ50TRK\image-150nw-430058425[1].jpg"/>
          <p:cNvPicPr>
            <a:picLocks noChangeAspect="1" noChangeArrowheads="1"/>
          </p:cNvPicPr>
          <p:nvPr/>
        </p:nvPicPr>
        <p:blipFill>
          <a:blip r:embed="rId5" cstate="print"/>
          <a:srcRect/>
          <a:stretch>
            <a:fillRect/>
          </a:stretch>
        </p:blipFill>
        <p:spPr bwMode="auto">
          <a:xfrm>
            <a:off x="7812360" y="5445224"/>
            <a:ext cx="1331640" cy="124146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Co-ordination Games [25mins]</a:t>
            </a:r>
            <a:br>
              <a:rPr lang="en-US" b="1" dirty="0" smtClean="0"/>
            </a:br>
            <a:r>
              <a:rPr lang="en-US" b="1" dirty="0" smtClean="0"/>
              <a:t>Pirates Treasure</a:t>
            </a:r>
            <a:endParaRPr lang="en-US" dirty="0"/>
          </a:p>
        </p:txBody>
      </p:sp>
      <p:sp>
        <p:nvSpPr>
          <p:cNvPr id="3" name="Content Placeholder 2"/>
          <p:cNvSpPr>
            <a:spLocks noGrp="1"/>
          </p:cNvSpPr>
          <p:nvPr>
            <p:ph idx="1"/>
          </p:nvPr>
        </p:nvSpPr>
        <p:spPr/>
        <p:txBody>
          <a:bodyPr>
            <a:normAutofit/>
          </a:bodyPr>
          <a:lstStyle/>
          <a:p>
            <a:r>
              <a:rPr lang="en-GB" sz="1600" dirty="0" smtClean="0"/>
              <a:t>One person at time performs a movement</a:t>
            </a:r>
          </a:p>
          <a:p>
            <a:r>
              <a:rPr lang="en-GB" sz="1600" dirty="0" smtClean="0"/>
              <a:t>down the ladder (over the bridge). They collect</a:t>
            </a:r>
          </a:p>
          <a:p>
            <a:r>
              <a:rPr lang="en-GB" sz="1600" dirty="0" smtClean="0"/>
              <a:t>one piece of their coloured treasure .e.g. a</a:t>
            </a:r>
          </a:p>
          <a:p>
            <a:r>
              <a:rPr lang="en-GB" sz="1600" dirty="0" smtClean="0"/>
              <a:t>bean bag. Once they have returned to their</a:t>
            </a:r>
          </a:p>
          <a:p>
            <a:r>
              <a:rPr lang="en-GB" sz="1600" dirty="0" smtClean="0"/>
              <a:t>group, the next person starts. Make sure they</a:t>
            </a:r>
          </a:p>
          <a:p>
            <a:r>
              <a:rPr lang="en-GB" sz="1600" dirty="0" smtClean="0"/>
              <a:t>perform the drills correctly and do not rush.</a:t>
            </a:r>
          </a:p>
          <a:p>
            <a:r>
              <a:rPr lang="en-GB" sz="1600" dirty="0" smtClean="0"/>
              <a:t>Extra treasure can be given to the team who</a:t>
            </a:r>
          </a:p>
          <a:p>
            <a:r>
              <a:rPr lang="en-US" sz="1600" dirty="0" smtClean="0"/>
              <a:t>have the best technique</a:t>
            </a:r>
            <a:endParaRPr lang="en-US" sz="1600" dirty="0"/>
          </a:p>
        </p:txBody>
      </p:sp>
      <p:pic>
        <p:nvPicPr>
          <p:cNvPr id="4" name="Picture 2" descr="C:\Users\richard.PFGX\AppData\Local\Microsoft\Windows\Temporary Internet Files\Content.IE5\86F0VFAP\stick-man-295293_960_720[1].png"/>
          <p:cNvPicPr>
            <a:picLocks noChangeAspect="1" noChangeArrowheads="1"/>
          </p:cNvPicPr>
          <p:nvPr/>
        </p:nvPicPr>
        <p:blipFill>
          <a:blip r:embed="rId2" cstate="print"/>
          <a:srcRect/>
          <a:stretch>
            <a:fillRect/>
          </a:stretch>
        </p:blipFill>
        <p:spPr bwMode="auto">
          <a:xfrm rot="5400000">
            <a:off x="6156176" y="1700808"/>
            <a:ext cx="949108" cy="908720"/>
          </a:xfrm>
          <a:prstGeom prst="rect">
            <a:avLst/>
          </a:prstGeom>
          <a:noFill/>
        </p:spPr>
      </p:pic>
      <p:pic>
        <p:nvPicPr>
          <p:cNvPr id="5" name="Picture 2" descr="C:\Users\richard.PFGX\AppData\Local\Microsoft\Windows\Temporary Internet Files\Content.IE5\86F0VFAP\stick-man-295293_960_720[1].png"/>
          <p:cNvPicPr>
            <a:picLocks noChangeAspect="1" noChangeArrowheads="1"/>
          </p:cNvPicPr>
          <p:nvPr/>
        </p:nvPicPr>
        <p:blipFill>
          <a:blip r:embed="rId2" cstate="print"/>
          <a:srcRect/>
          <a:stretch>
            <a:fillRect/>
          </a:stretch>
        </p:blipFill>
        <p:spPr bwMode="auto">
          <a:xfrm rot="14865230">
            <a:off x="6116880" y="5882433"/>
            <a:ext cx="875243" cy="837999"/>
          </a:xfrm>
          <a:prstGeom prst="rect">
            <a:avLst/>
          </a:prstGeom>
          <a:noFill/>
        </p:spPr>
      </p:pic>
      <p:pic>
        <p:nvPicPr>
          <p:cNvPr id="6" name="Picture 2" descr="C:\Users\richard.PFGX\AppData\Local\Microsoft\Windows\Temporary Internet Files\Content.IE5\86F0VFAP\stick-man-295293_960_720[1].png"/>
          <p:cNvPicPr>
            <a:picLocks noChangeAspect="1" noChangeArrowheads="1"/>
          </p:cNvPicPr>
          <p:nvPr/>
        </p:nvPicPr>
        <p:blipFill>
          <a:blip r:embed="rId2" cstate="print"/>
          <a:srcRect/>
          <a:stretch>
            <a:fillRect/>
          </a:stretch>
        </p:blipFill>
        <p:spPr bwMode="auto">
          <a:xfrm flipH="1">
            <a:off x="8244408" y="3933056"/>
            <a:ext cx="899592" cy="908720"/>
          </a:xfrm>
          <a:prstGeom prst="rect">
            <a:avLst/>
          </a:prstGeom>
          <a:noFill/>
        </p:spPr>
      </p:pic>
      <p:pic>
        <p:nvPicPr>
          <p:cNvPr id="7" name="Picture 2" descr="C:\Users\richard.PFGX\AppData\Local\Microsoft\Windows\Temporary Internet Files\Content.IE5\86F0VFAP\stick-man-295293_960_720[1].png"/>
          <p:cNvPicPr>
            <a:picLocks noChangeAspect="1" noChangeArrowheads="1"/>
          </p:cNvPicPr>
          <p:nvPr/>
        </p:nvPicPr>
        <p:blipFill>
          <a:blip r:embed="rId2" cstate="print"/>
          <a:srcRect/>
          <a:stretch>
            <a:fillRect/>
          </a:stretch>
        </p:blipFill>
        <p:spPr bwMode="auto">
          <a:xfrm>
            <a:off x="3635897" y="4005064"/>
            <a:ext cx="1099524" cy="1052736"/>
          </a:xfrm>
          <a:prstGeom prst="rect">
            <a:avLst/>
          </a:prstGeom>
          <a:noFill/>
        </p:spPr>
      </p:pic>
      <p:cxnSp>
        <p:nvCxnSpPr>
          <p:cNvPr id="11" name="Straight Connector 10"/>
          <p:cNvCxnSpPr/>
          <p:nvPr/>
        </p:nvCxnSpPr>
        <p:spPr>
          <a:xfrm>
            <a:off x="6300192" y="2780928"/>
            <a:ext cx="0"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76256" y="2780928"/>
            <a:ext cx="0"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32040" y="4221088"/>
            <a:ext cx="1296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60032" y="4797152"/>
            <a:ext cx="13681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68144" y="4221088"/>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08104" y="4221088"/>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48064" y="4221088"/>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00192" y="3933056"/>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300192" y="3140968"/>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300192" y="3573016"/>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300192" y="4725144"/>
            <a:ext cx="0"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948264" y="4725144"/>
            <a:ext cx="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300192" y="5085184"/>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00192" y="5445224"/>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020272" y="4293096"/>
            <a:ext cx="1296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020272" y="4797152"/>
            <a:ext cx="1296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00192" y="5733256"/>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028384" y="429309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668344" y="429309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308304" y="429309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6444208" y="4869160"/>
            <a:ext cx="0" cy="10801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4932040" y="4365104"/>
            <a:ext cx="136815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6948264" y="4365104"/>
            <a:ext cx="129614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6660232" y="2780928"/>
            <a:ext cx="0" cy="144016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6444208" y="2852936"/>
            <a:ext cx="0" cy="14401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4932040" y="4581128"/>
            <a:ext cx="1296144" cy="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6732240" y="4941168"/>
            <a:ext cx="0" cy="864096"/>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6876256" y="4581128"/>
            <a:ext cx="1296144" cy="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6660232" y="4365104"/>
            <a:ext cx="14401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6812632" y="4517504"/>
            <a:ext cx="14401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p:cNvSpPr/>
          <p:nvPr/>
        </p:nvSpPr>
        <p:spPr>
          <a:xfrm>
            <a:off x="6372200" y="4653136"/>
            <a:ext cx="14401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6372200" y="4437112"/>
            <a:ext cx="144016" cy="720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6732240" y="4653136"/>
            <a:ext cx="144016" cy="720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p:cNvSpPr/>
          <p:nvPr/>
        </p:nvSpPr>
        <p:spPr>
          <a:xfrm>
            <a:off x="6804248" y="4221088"/>
            <a:ext cx="144016" cy="720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6588224" y="4509120"/>
            <a:ext cx="144016" cy="72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p:cNvSpPr/>
          <p:nvPr/>
        </p:nvSpPr>
        <p:spPr>
          <a:xfrm>
            <a:off x="6516216" y="4293096"/>
            <a:ext cx="144016" cy="72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p:cNvSpPr/>
          <p:nvPr/>
        </p:nvSpPr>
        <p:spPr>
          <a:xfrm>
            <a:off x="6156176" y="4653136"/>
            <a:ext cx="144016" cy="72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p:cNvSpPr/>
          <p:nvPr/>
        </p:nvSpPr>
        <p:spPr>
          <a:xfrm>
            <a:off x="6965032" y="4669904"/>
            <a:ext cx="144016" cy="72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nvSpPr>
        <p:spPr>
          <a:xfrm>
            <a:off x="6588224" y="4725144"/>
            <a:ext cx="144016" cy="72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p:cNvSpPr/>
          <p:nvPr/>
        </p:nvSpPr>
        <p:spPr>
          <a:xfrm>
            <a:off x="6372200" y="4293096"/>
            <a:ext cx="144016" cy="72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6876256" y="4365104"/>
            <a:ext cx="144016" cy="72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2880319"/>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GB" sz="3100" b="1" dirty="0" smtClean="0">
                <a:solidFill>
                  <a:srgbClr val="00B050"/>
                </a:solidFill>
              </a:rPr>
              <a:t/>
            </a:r>
            <a:br>
              <a:rPr lang="en-GB" sz="3100" b="1" dirty="0" smtClean="0">
                <a:solidFill>
                  <a:srgbClr val="00B050"/>
                </a:solidFill>
              </a:rPr>
            </a:br>
            <a:r>
              <a:rPr lang="en-GB" sz="3100" b="1" dirty="0" smtClean="0">
                <a:solidFill>
                  <a:srgbClr val="00B050"/>
                </a:solidFill>
              </a:rPr>
              <a:t>Speed; control of the body and its parts in a dynamic environment</a:t>
            </a:r>
            <a:br>
              <a:rPr lang="en-GB" sz="3100" b="1" dirty="0" smtClean="0">
                <a:solidFill>
                  <a:srgbClr val="00B050"/>
                </a:solidFill>
              </a:rPr>
            </a:br>
            <a:r>
              <a:rPr lang="en-GB" sz="3100" b="1" dirty="0" smtClean="0">
                <a:solidFill>
                  <a:srgbClr val="00B050"/>
                </a:solidFill>
              </a:rPr>
              <a:t/>
            </a:r>
            <a:br>
              <a:rPr lang="en-GB" sz="3100" b="1" dirty="0" smtClean="0">
                <a:solidFill>
                  <a:srgbClr val="00B050"/>
                </a:solidFill>
              </a:rPr>
            </a:br>
            <a:r>
              <a:rPr lang="en-GB" sz="3100" b="1" dirty="0" smtClean="0">
                <a:solidFill>
                  <a:srgbClr val="00B050"/>
                </a:solidFill>
              </a:rPr>
              <a:t>Agility; ability to move quickly and efficiently start, stop and change direction and speed whilst maintaining stability</a:t>
            </a:r>
            <a:r>
              <a:rPr lang="en-US" dirty="0" smtClean="0">
                <a:solidFill>
                  <a:srgbClr val="00B050"/>
                </a:solidFill>
              </a:rPr>
              <a:t/>
            </a:r>
            <a:br>
              <a:rPr lang="en-US" dirty="0" smtClean="0">
                <a:solidFill>
                  <a:srgbClr val="00B050"/>
                </a:solidFill>
              </a:rPr>
            </a:br>
            <a:endParaRPr lang="en-US" dirty="0"/>
          </a:p>
        </p:txBody>
      </p:sp>
      <p:pic>
        <p:nvPicPr>
          <p:cNvPr id="5" name="Picture 6"/>
          <p:cNvPicPr>
            <a:picLocks noChangeAspect="1" noChangeArrowheads="1"/>
          </p:cNvPicPr>
          <p:nvPr/>
        </p:nvPicPr>
        <p:blipFill>
          <a:blip r:embed="rId2" cstate="print"/>
          <a:srcRect/>
          <a:stretch>
            <a:fillRect/>
          </a:stretch>
        </p:blipFill>
        <p:spPr bwMode="auto">
          <a:xfrm>
            <a:off x="3059832" y="3429000"/>
            <a:ext cx="2561844" cy="2596133"/>
          </a:xfrm>
          <a:prstGeom prst="rect">
            <a:avLst/>
          </a:prstGeom>
          <a:noFill/>
          <a:ln w="9525">
            <a:noFill/>
            <a:miter lim="800000"/>
            <a:headEnd/>
            <a:tailEnd/>
          </a:ln>
        </p:spPr>
      </p:pic>
      <p:sp>
        <p:nvSpPr>
          <p:cNvPr id="6" name="TextBox 5"/>
          <p:cNvSpPr txBox="1"/>
          <p:nvPr/>
        </p:nvSpPr>
        <p:spPr>
          <a:xfrm>
            <a:off x="6228184" y="3284984"/>
            <a:ext cx="1440160" cy="830997"/>
          </a:xfrm>
          <a:prstGeom prst="rect">
            <a:avLst/>
          </a:prstGeom>
          <a:noFill/>
        </p:spPr>
        <p:txBody>
          <a:bodyPr wrap="square" rtlCol="0">
            <a:spAutoFit/>
          </a:bodyPr>
          <a:lstStyle/>
          <a:p>
            <a:r>
              <a:rPr lang="en-GB" sz="2400" dirty="0" smtClean="0">
                <a:solidFill>
                  <a:srgbClr val="00B050"/>
                </a:solidFill>
              </a:rPr>
              <a:t>Start-stop efficiency</a:t>
            </a:r>
            <a:endParaRPr lang="en-US" sz="2400" dirty="0">
              <a:solidFill>
                <a:srgbClr val="00B050"/>
              </a:solidFill>
            </a:endParaRPr>
          </a:p>
        </p:txBody>
      </p:sp>
      <p:sp>
        <p:nvSpPr>
          <p:cNvPr id="7" name="TextBox 6"/>
          <p:cNvSpPr txBox="1"/>
          <p:nvPr/>
        </p:nvSpPr>
        <p:spPr>
          <a:xfrm>
            <a:off x="1115616" y="3212976"/>
            <a:ext cx="1368152" cy="830997"/>
          </a:xfrm>
          <a:prstGeom prst="rect">
            <a:avLst/>
          </a:prstGeom>
          <a:noFill/>
        </p:spPr>
        <p:txBody>
          <a:bodyPr wrap="square" rtlCol="0">
            <a:spAutoFit/>
          </a:bodyPr>
          <a:lstStyle/>
          <a:p>
            <a:r>
              <a:rPr lang="en-GB" sz="2400" dirty="0" smtClean="0">
                <a:solidFill>
                  <a:srgbClr val="00B050"/>
                </a:solidFill>
              </a:rPr>
              <a:t>Change direction</a:t>
            </a:r>
            <a:endParaRPr lang="en-US" sz="2400" dirty="0">
              <a:solidFill>
                <a:srgbClr val="00B050"/>
              </a:solidFill>
            </a:endParaRPr>
          </a:p>
        </p:txBody>
      </p:sp>
      <p:sp>
        <p:nvSpPr>
          <p:cNvPr id="8" name="TextBox 7"/>
          <p:cNvSpPr txBox="1"/>
          <p:nvPr/>
        </p:nvSpPr>
        <p:spPr>
          <a:xfrm>
            <a:off x="6012160" y="5733256"/>
            <a:ext cx="1368152" cy="830997"/>
          </a:xfrm>
          <a:prstGeom prst="rect">
            <a:avLst/>
          </a:prstGeom>
          <a:noFill/>
        </p:spPr>
        <p:txBody>
          <a:bodyPr wrap="square" rtlCol="0">
            <a:spAutoFit/>
          </a:bodyPr>
          <a:lstStyle/>
          <a:p>
            <a:r>
              <a:rPr lang="en-GB" sz="2400" dirty="0" smtClean="0">
                <a:solidFill>
                  <a:srgbClr val="00B050"/>
                </a:solidFill>
              </a:rPr>
              <a:t>Change speed</a:t>
            </a:r>
            <a:endParaRPr lang="en-US" sz="2400" dirty="0">
              <a:solidFill>
                <a:srgbClr val="00B050"/>
              </a:solidFill>
            </a:endParaRPr>
          </a:p>
        </p:txBody>
      </p:sp>
      <p:sp>
        <p:nvSpPr>
          <p:cNvPr id="9" name="TextBox 8"/>
          <p:cNvSpPr txBox="1"/>
          <p:nvPr/>
        </p:nvSpPr>
        <p:spPr>
          <a:xfrm>
            <a:off x="467544" y="5877272"/>
            <a:ext cx="2160240" cy="461665"/>
          </a:xfrm>
          <a:prstGeom prst="rect">
            <a:avLst/>
          </a:prstGeom>
          <a:noFill/>
        </p:spPr>
        <p:txBody>
          <a:bodyPr wrap="square" rtlCol="0">
            <a:spAutoFit/>
          </a:bodyPr>
          <a:lstStyle/>
          <a:p>
            <a:r>
              <a:rPr lang="en-GB" sz="2400" dirty="0" smtClean="0">
                <a:solidFill>
                  <a:srgbClr val="00B050"/>
                </a:solidFill>
              </a:rPr>
              <a:t>Change planes</a:t>
            </a:r>
            <a:endParaRPr lang="en-US" sz="2400" dirty="0">
              <a:solidFill>
                <a:srgbClr val="00B050"/>
              </a:solidFill>
            </a:endParaRPr>
          </a:p>
        </p:txBody>
      </p:sp>
      <p:cxnSp>
        <p:nvCxnSpPr>
          <p:cNvPr id="11" name="Straight Arrow Connector 10"/>
          <p:cNvCxnSpPr/>
          <p:nvPr/>
        </p:nvCxnSpPr>
        <p:spPr>
          <a:xfrm>
            <a:off x="1619672" y="4005064"/>
            <a:ext cx="108012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691680" y="5301208"/>
            <a:ext cx="100811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724128" y="3356992"/>
            <a:ext cx="36004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796136" y="5013176"/>
            <a:ext cx="5040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3384376"/>
          </a:xfrm>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en-US" sz="1600" dirty="0" smtClean="0">
                <a:solidFill>
                  <a:srgbClr val="00B050"/>
                </a:solidFill>
              </a:rPr>
              <a:t>Key Stage 1-Multi-Skills</a:t>
            </a:r>
            <a:br>
              <a:rPr lang="en-US" sz="1600" dirty="0" smtClean="0">
                <a:solidFill>
                  <a:srgbClr val="00B050"/>
                </a:solidFill>
              </a:rPr>
            </a:br>
            <a:r>
              <a:rPr lang="en-US" sz="1600" b="1" dirty="0" smtClean="0">
                <a:solidFill>
                  <a:srgbClr val="00B050"/>
                </a:solidFill>
              </a:rPr>
              <a:t>www.healthyheroes.co.uk</a:t>
            </a:r>
            <a:br>
              <a:rPr lang="en-US" sz="1600" b="1" dirty="0" smtClean="0">
                <a:solidFill>
                  <a:srgbClr val="00B050"/>
                </a:solidFill>
              </a:rPr>
            </a:br>
            <a:r>
              <a:rPr lang="en-US" sz="1600" b="1" dirty="0" smtClean="0">
                <a:solidFill>
                  <a:srgbClr val="00B050"/>
                </a:solidFill>
              </a:rPr>
              <a:t>Lesson: 3/6- Co-ordination:</a:t>
            </a:r>
            <a:br>
              <a:rPr lang="en-US" sz="1600" b="1" dirty="0" smtClean="0">
                <a:solidFill>
                  <a:srgbClr val="00B050"/>
                </a:solidFill>
              </a:rPr>
            </a:br>
            <a:r>
              <a:rPr lang="en-US" sz="1600" b="1" dirty="0" smtClean="0">
                <a:solidFill>
                  <a:srgbClr val="00B050"/>
                </a:solidFill>
              </a:rPr>
              <a:t>Aiming and Timing (Hand/Eye)</a:t>
            </a:r>
            <a:br>
              <a:rPr lang="en-US" sz="1600" b="1" dirty="0" smtClean="0">
                <a:solidFill>
                  <a:srgbClr val="00B050"/>
                </a:solidFill>
              </a:rPr>
            </a:br>
            <a:r>
              <a:rPr lang="en-US" sz="1600" b="1" dirty="0" smtClean="0">
                <a:solidFill>
                  <a:srgbClr val="00B050"/>
                </a:solidFill>
              </a:rPr>
              <a:t>Time: 45 - 60 mins</a:t>
            </a:r>
            <a:br>
              <a:rPr lang="en-US" sz="1600" b="1" dirty="0" smtClean="0">
                <a:solidFill>
                  <a:srgbClr val="00B050"/>
                </a:solidFill>
              </a:rPr>
            </a:br>
            <a:r>
              <a:rPr lang="en-US" sz="1600" b="1" dirty="0" smtClean="0">
                <a:solidFill>
                  <a:srgbClr val="00B050"/>
                </a:solidFill>
              </a:rPr>
              <a:t>Main Learning Objectives:</a:t>
            </a:r>
            <a:r>
              <a:rPr lang="en-US" sz="1600" b="1" dirty="0" smtClean="0"/>
              <a:t/>
            </a:r>
            <a:br>
              <a:rPr lang="en-US" sz="1600" b="1" dirty="0" smtClean="0"/>
            </a:br>
            <a:r>
              <a:rPr lang="en-GB" sz="1600" dirty="0" smtClean="0">
                <a:solidFill>
                  <a:srgbClr val="00B050"/>
                </a:solidFill>
              </a:rPr>
              <a:t>To aim accurately using a variety of balls and equipment. To time their running so as to</a:t>
            </a:r>
            <a:br>
              <a:rPr lang="en-GB" sz="1600" dirty="0" smtClean="0">
                <a:solidFill>
                  <a:srgbClr val="00B050"/>
                </a:solidFill>
              </a:rPr>
            </a:br>
            <a:r>
              <a:rPr lang="en-GB" sz="1600" dirty="0" smtClean="0">
                <a:solidFill>
                  <a:srgbClr val="00B050"/>
                </a:solidFill>
              </a:rPr>
              <a:t>stop/intercept the path of a ball.</a:t>
            </a:r>
            <a:br>
              <a:rPr lang="en-GB" sz="1600" dirty="0" smtClean="0">
                <a:solidFill>
                  <a:srgbClr val="00B050"/>
                </a:solidFill>
              </a:rPr>
            </a:br>
            <a:r>
              <a:rPr lang="en-GB" sz="1600" b="1" dirty="0" smtClean="0">
                <a:solidFill>
                  <a:srgbClr val="00B050"/>
                </a:solidFill>
              </a:rPr>
              <a:t>Resources: Balls (variety of sizes), bean bags, hula hoops. Markers, floor target (optional)</a:t>
            </a:r>
            <a:br>
              <a:rPr lang="en-GB" sz="1600" b="1" dirty="0" smtClean="0">
                <a:solidFill>
                  <a:srgbClr val="00B050"/>
                </a:solidFill>
              </a:rPr>
            </a:br>
            <a:r>
              <a:rPr lang="en-US" sz="1600" b="1" dirty="0" smtClean="0">
                <a:solidFill>
                  <a:srgbClr val="00B050"/>
                </a:solidFill>
              </a:rPr>
              <a:t>Warm up [5 mins]</a:t>
            </a:r>
            <a:br>
              <a:rPr lang="en-US" sz="1600" b="1" dirty="0" smtClean="0">
                <a:solidFill>
                  <a:srgbClr val="00B050"/>
                </a:solidFill>
              </a:rPr>
            </a:br>
            <a:r>
              <a:rPr lang="en-GB" sz="1600" b="1" dirty="0" smtClean="0">
                <a:solidFill>
                  <a:srgbClr val="00B050"/>
                </a:solidFill>
              </a:rPr>
              <a:t>DVD Player Children respond to the following commands: Play - walk around the hall. Fast</a:t>
            </a:r>
            <a:br>
              <a:rPr lang="en-GB" sz="1600" b="1" dirty="0" smtClean="0">
                <a:solidFill>
                  <a:srgbClr val="00B050"/>
                </a:solidFill>
              </a:rPr>
            </a:br>
            <a:r>
              <a:rPr lang="en-GB" sz="1600" dirty="0" smtClean="0">
                <a:solidFill>
                  <a:srgbClr val="00B050"/>
                </a:solidFill>
              </a:rPr>
              <a:t>Forward - run. Rewind - walk backwards. Pause - stand perfectly still. Stop-sit down as quick as</a:t>
            </a:r>
            <a:br>
              <a:rPr lang="en-GB" sz="1600" dirty="0" smtClean="0">
                <a:solidFill>
                  <a:srgbClr val="00B050"/>
                </a:solidFill>
              </a:rPr>
            </a:br>
            <a:r>
              <a:rPr lang="en-GB" sz="1600" dirty="0" smtClean="0">
                <a:solidFill>
                  <a:srgbClr val="00B050"/>
                </a:solidFill>
              </a:rPr>
              <a:t>you can. Eject - jump up and down, Slow motion-move very slowly with big movements</a:t>
            </a:r>
            <a:endParaRPr lang="en-US" sz="1600" dirty="0">
              <a:solidFill>
                <a:srgbClr val="00B050"/>
              </a:solidFill>
            </a:endParaRPr>
          </a:p>
        </p:txBody>
      </p:sp>
      <p:sp>
        <p:nvSpPr>
          <p:cNvPr id="3" name="Content Placeholder 2"/>
          <p:cNvSpPr>
            <a:spLocks noGrp="1"/>
          </p:cNvSpPr>
          <p:nvPr>
            <p:ph idx="1"/>
          </p:nvPr>
        </p:nvSpPr>
        <p:spPr>
          <a:xfrm>
            <a:off x="395536" y="3645024"/>
            <a:ext cx="8291264" cy="2808312"/>
          </a:xfrm>
        </p:spPr>
        <p:txBody>
          <a:bodyPr>
            <a:noAutofit/>
          </a:bodyPr>
          <a:lstStyle/>
          <a:p>
            <a:r>
              <a:rPr lang="en-US" sz="1600" b="1" dirty="0" smtClean="0">
                <a:solidFill>
                  <a:srgbClr val="00B050"/>
                </a:solidFill>
              </a:rPr>
              <a:t>Timing Drills [10 mins] Travelling</a:t>
            </a:r>
          </a:p>
          <a:p>
            <a:r>
              <a:rPr lang="en-GB" sz="1600" b="1" dirty="0" smtClean="0">
                <a:solidFill>
                  <a:srgbClr val="00B050"/>
                </a:solidFill>
              </a:rPr>
              <a:t>Ball Rolling: In small groups children line up one behind the other. One the teachers command</a:t>
            </a:r>
          </a:p>
          <a:p>
            <a:r>
              <a:rPr lang="en-GB" sz="1600" dirty="0" smtClean="0">
                <a:solidFill>
                  <a:srgbClr val="00B050"/>
                </a:solidFill>
              </a:rPr>
              <a:t>they roll a foam or other soft ball chase it and then stop it using it different ways suggested by</a:t>
            </a:r>
          </a:p>
          <a:p>
            <a:r>
              <a:rPr lang="en-GB" sz="1600" dirty="0" smtClean="0">
                <a:solidFill>
                  <a:srgbClr val="00B050"/>
                </a:solidFill>
              </a:rPr>
              <a:t>you and the children (e.g.- with foot, sit on it, with head, run around it three time etc...) Ask the children to work in groups and come up with as many ways of stopping the ball as they can in 3 </a:t>
            </a:r>
            <a:r>
              <a:rPr lang="en-US" sz="1600" dirty="0" smtClean="0">
                <a:solidFill>
                  <a:srgbClr val="00B050"/>
                </a:solidFill>
              </a:rPr>
              <a:t>mins.</a:t>
            </a:r>
            <a:endParaRPr lang="en-US" sz="1600" dirty="0">
              <a:solidFill>
                <a:srgbClr val="00B050"/>
              </a:solidFill>
            </a:endParaRPr>
          </a:p>
        </p:txBody>
      </p:sp>
      <p:pic>
        <p:nvPicPr>
          <p:cNvPr id="4" name="Picture 2" descr="C:\Users\richard.PFGX\AppData\Local\Microsoft\Windows\Temporary Internet Files\Content.IE5\86F0VFAP\stick-man-295293_960_720[1].png"/>
          <p:cNvPicPr>
            <a:picLocks noChangeAspect="1" noChangeArrowheads="1"/>
          </p:cNvPicPr>
          <p:nvPr/>
        </p:nvPicPr>
        <p:blipFill>
          <a:blip r:embed="rId2" cstate="print"/>
          <a:srcRect/>
          <a:stretch>
            <a:fillRect/>
          </a:stretch>
        </p:blipFill>
        <p:spPr bwMode="auto">
          <a:xfrm>
            <a:off x="755576" y="5661248"/>
            <a:ext cx="1099524" cy="1052736"/>
          </a:xfrm>
          <a:prstGeom prst="rect">
            <a:avLst/>
          </a:prstGeom>
          <a:noFill/>
        </p:spPr>
      </p:pic>
      <p:cxnSp>
        <p:nvCxnSpPr>
          <p:cNvPr id="6" name="Straight Arrow Connector 5"/>
          <p:cNvCxnSpPr/>
          <p:nvPr/>
        </p:nvCxnSpPr>
        <p:spPr>
          <a:xfrm>
            <a:off x="2267744" y="6021288"/>
            <a:ext cx="26642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195736" y="6381328"/>
            <a:ext cx="2672680"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292080" y="6021288"/>
            <a:ext cx="216024"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smtClean="0"/>
              <a:t/>
            </a:r>
            <a:br>
              <a:rPr lang="en-US" sz="2200" b="1" dirty="0" smtClean="0"/>
            </a:br>
            <a:r>
              <a:rPr lang="en-GB" sz="2700" dirty="0" smtClean="0"/>
              <a:t/>
            </a:r>
            <a:br>
              <a:rPr lang="en-GB" sz="2700" dirty="0" smtClean="0"/>
            </a:br>
            <a:r>
              <a:rPr lang="en-GB" sz="2700" dirty="0" smtClean="0"/>
              <a:t/>
            </a:r>
            <a:br>
              <a:rPr lang="en-GB" sz="2700" dirty="0" smtClean="0"/>
            </a:br>
            <a:r>
              <a:rPr lang="en-GB" sz="2700" dirty="0" smtClean="0"/>
              <a:t/>
            </a:r>
            <a:br>
              <a:rPr lang="en-GB" sz="2700" dirty="0" smtClean="0"/>
            </a:br>
            <a:r>
              <a:rPr lang="en-GB" sz="2700" dirty="0" smtClean="0"/>
              <a:t/>
            </a:r>
            <a:br>
              <a:rPr lang="en-GB" sz="2700" dirty="0" smtClean="0"/>
            </a:br>
            <a:r>
              <a:rPr lang="en-GB" sz="2700" dirty="0" smtClean="0"/>
              <a:t/>
            </a:r>
            <a:br>
              <a:rPr lang="en-GB" sz="2700" dirty="0" smtClean="0"/>
            </a:br>
            <a:r>
              <a:rPr lang="en-GB" sz="2700" dirty="0" smtClean="0"/>
              <a:t/>
            </a:r>
            <a:br>
              <a:rPr lang="en-GB" sz="2700" dirty="0" smtClean="0"/>
            </a:br>
            <a:r>
              <a:rPr lang="en-GB" sz="2700" dirty="0" smtClean="0"/>
              <a:t/>
            </a:r>
            <a:br>
              <a:rPr lang="en-GB" sz="2700" dirty="0" smtClean="0"/>
            </a:br>
            <a:endParaRPr lang="en-US" sz="2700" dirty="0"/>
          </a:p>
        </p:txBody>
      </p:sp>
      <p:sp>
        <p:nvSpPr>
          <p:cNvPr id="4" name="Rectangle 3"/>
          <p:cNvSpPr/>
          <p:nvPr/>
        </p:nvSpPr>
        <p:spPr>
          <a:xfrm>
            <a:off x="179512" y="58847"/>
            <a:ext cx="8856984" cy="3293209"/>
          </a:xfrm>
          <a:prstGeom prst="rect">
            <a:avLst/>
          </a:prstGeom>
          <a:solidFill>
            <a:schemeClr val="accent6"/>
          </a:solidFill>
        </p:spPr>
        <p:txBody>
          <a:bodyPr wrap="square">
            <a:spAutoFit/>
          </a:bodyPr>
          <a:lstStyle/>
          <a:p>
            <a:r>
              <a:rPr lang="en-GB" sz="1600" b="1" dirty="0" smtClean="0">
                <a:solidFill>
                  <a:srgbClr val="00B050"/>
                </a:solidFill>
              </a:rPr>
              <a:t>Aiming and Timing Circuit [25 mins]</a:t>
            </a:r>
          </a:p>
          <a:p>
            <a:r>
              <a:rPr lang="en-GB" sz="1600" b="1" dirty="0" smtClean="0">
                <a:solidFill>
                  <a:srgbClr val="00B050"/>
                </a:solidFill>
              </a:rPr>
              <a:t>Aiming and Timing Circuit: Split the children up into 5 different groups (or keep the same</a:t>
            </a:r>
          </a:p>
          <a:p>
            <a:r>
              <a:rPr lang="en-GB" sz="1600" b="1" dirty="0" smtClean="0">
                <a:solidFill>
                  <a:srgbClr val="00B050"/>
                </a:solidFill>
              </a:rPr>
              <a:t>groups as above). Demonstrate, then rotate around the following activities :</a:t>
            </a:r>
          </a:p>
          <a:p>
            <a:r>
              <a:rPr lang="en-GB" sz="1600" dirty="0" smtClean="0">
                <a:solidFill>
                  <a:srgbClr val="00B050"/>
                </a:solidFill>
              </a:rPr>
              <a:t>1) Skittles- Set out 10 cones like in ten pin bowling with 10 small foam balls on top. Children</a:t>
            </a:r>
          </a:p>
          <a:p>
            <a:r>
              <a:rPr lang="en-GB" sz="1600" dirty="0" smtClean="0">
                <a:solidFill>
                  <a:srgbClr val="00B050"/>
                </a:solidFill>
              </a:rPr>
              <a:t>take it in turns to aim a large ball at the cones to see how many they can knock off.</a:t>
            </a:r>
          </a:p>
          <a:p>
            <a:r>
              <a:rPr lang="en-GB" sz="1600" dirty="0" smtClean="0">
                <a:solidFill>
                  <a:srgbClr val="00B050"/>
                </a:solidFill>
              </a:rPr>
              <a:t>2) Bean Bag in the hoop: Children throw a bean bag into one of three hoops set at varying</a:t>
            </a:r>
          </a:p>
          <a:p>
            <a:r>
              <a:rPr lang="en-US" sz="1600" dirty="0" smtClean="0">
                <a:solidFill>
                  <a:srgbClr val="00B050"/>
                </a:solidFill>
              </a:rPr>
              <a:t>distances apart.</a:t>
            </a:r>
          </a:p>
          <a:p>
            <a:r>
              <a:rPr lang="en-GB" sz="1600" dirty="0" smtClean="0">
                <a:solidFill>
                  <a:srgbClr val="00B050"/>
                </a:solidFill>
              </a:rPr>
              <a:t>3) Children throw bean bags at a wall or floor target. If possible children to keep track of</a:t>
            </a:r>
          </a:p>
          <a:p>
            <a:r>
              <a:rPr lang="en-US" sz="1600" dirty="0" smtClean="0">
                <a:solidFill>
                  <a:srgbClr val="00B050"/>
                </a:solidFill>
              </a:rPr>
              <a:t>their scores</a:t>
            </a:r>
          </a:p>
          <a:p>
            <a:r>
              <a:rPr lang="en-GB" sz="1600" dirty="0" smtClean="0">
                <a:solidFill>
                  <a:srgbClr val="00B050"/>
                </a:solidFill>
              </a:rPr>
              <a:t>4) Children roll a larger hula hoop, partner tries to walk through whilst it is moving</a:t>
            </a:r>
          </a:p>
          <a:p>
            <a:r>
              <a:rPr lang="en-GB" sz="1600" dirty="0" smtClean="0">
                <a:solidFill>
                  <a:srgbClr val="00B050"/>
                </a:solidFill>
              </a:rPr>
              <a:t>5) Pairs ‘of children stands one behind the other. The front person has his/her legs spread</a:t>
            </a:r>
          </a:p>
          <a:p>
            <a:r>
              <a:rPr lang="en-GB" sz="1600" dirty="0" smtClean="0">
                <a:solidFill>
                  <a:srgbClr val="00B050"/>
                </a:solidFill>
              </a:rPr>
              <a:t>wider than shoulder width. The child behind rolls the ball through the legs of their partner</a:t>
            </a:r>
          </a:p>
          <a:p>
            <a:r>
              <a:rPr lang="en-GB" sz="1600" dirty="0" smtClean="0">
                <a:solidFill>
                  <a:srgbClr val="00B050"/>
                </a:solidFill>
              </a:rPr>
              <a:t>who then chases it and stops it.</a:t>
            </a:r>
            <a:endParaRPr lang="en-US" sz="1600" dirty="0">
              <a:solidFill>
                <a:srgbClr val="00B05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endParaRPr lang="en-US" dirty="0"/>
          </a:p>
        </p:txBody>
      </p:sp>
      <p:sp>
        <p:nvSpPr>
          <p:cNvPr id="3" name="Content Placeholder 2"/>
          <p:cNvSpPr>
            <a:spLocks noGrp="1"/>
          </p:cNvSpPr>
          <p:nvPr>
            <p:ph idx="1"/>
          </p:nvPr>
        </p:nvSpPr>
        <p:spPr>
          <a:xfrm>
            <a:off x="179512" y="260648"/>
            <a:ext cx="8507288" cy="6408712"/>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buNone/>
            </a:pPr>
            <a:r>
              <a:rPr lang="en-GB" sz="1600" b="1" dirty="0" smtClean="0">
                <a:solidFill>
                  <a:srgbClr val="00B050"/>
                </a:solidFill>
              </a:rPr>
              <a:t>Lesson: 4/6 Agility- Movement Time: 45 - 60 mins</a:t>
            </a:r>
          </a:p>
          <a:p>
            <a:pPr algn="ctr">
              <a:buNone/>
            </a:pPr>
            <a:r>
              <a:rPr lang="en-GB" sz="1600" b="1" dirty="0" smtClean="0">
                <a:solidFill>
                  <a:srgbClr val="00B050"/>
                </a:solidFill>
              </a:rPr>
              <a:t>Main Learning Objectives: </a:t>
            </a:r>
            <a:r>
              <a:rPr lang="en-GB" sz="1600" dirty="0" smtClean="0">
                <a:solidFill>
                  <a:srgbClr val="00B050"/>
                </a:solidFill>
              </a:rPr>
              <a:t>To travel in different ways showing a clear transitions between</a:t>
            </a:r>
          </a:p>
          <a:p>
            <a:pPr algn="ctr">
              <a:buNone/>
            </a:pPr>
            <a:r>
              <a:rPr lang="en-US" sz="1600" dirty="0" smtClean="0">
                <a:solidFill>
                  <a:srgbClr val="00B050"/>
                </a:solidFill>
              </a:rPr>
              <a:t>Moments</a:t>
            </a:r>
          </a:p>
          <a:p>
            <a:pPr algn="ctr">
              <a:buNone/>
            </a:pPr>
            <a:r>
              <a:rPr lang="en-US" sz="1600" b="1" dirty="0" smtClean="0">
                <a:solidFill>
                  <a:srgbClr val="00B050"/>
                </a:solidFill>
              </a:rPr>
              <a:t>Resources: Markers</a:t>
            </a:r>
          </a:p>
          <a:p>
            <a:pPr algn="just">
              <a:buNone/>
            </a:pPr>
            <a:r>
              <a:rPr lang="en-US" sz="1600" b="1" dirty="0" smtClean="0">
                <a:solidFill>
                  <a:srgbClr val="00B050"/>
                </a:solidFill>
              </a:rPr>
              <a:t>Warm up [5 mins]</a:t>
            </a:r>
          </a:p>
          <a:p>
            <a:pPr algn="just"/>
            <a:r>
              <a:rPr lang="en-US" sz="1600" b="1" dirty="0" smtClean="0">
                <a:solidFill>
                  <a:srgbClr val="00B050"/>
                </a:solidFill>
              </a:rPr>
              <a:t>Car Game</a:t>
            </a:r>
          </a:p>
          <a:p>
            <a:pPr algn="just"/>
            <a:r>
              <a:rPr lang="en-GB" sz="1600" dirty="0" smtClean="0">
                <a:solidFill>
                  <a:srgbClr val="00B050"/>
                </a:solidFill>
              </a:rPr>
              <a:t>Children move around the area according to the gears of a car: 1st Gear= Walk, 2nd Gear = Jog, 3</a:t>
            </a:r>
            <a:r>
              <a:rPr lang="en-GB" sz="1600" baseline="30000" dirty="0" smtClean="0">
                <a:solidFill>
                  <a:srgbClr val="00B050"/>
                </a:solidFill>
              </a:rPr>
              <a:t>rd</a:t>
            </a:r>
            <a:r>
              <a:rPr lang="en-GB" sz="1600" dirty="0" smtClean="0">
                <a:solidFill>
                  <a:srgbClr val="00B050"/>
                </a:solidFill>
              </a:rPr>
              <a:t> Gear Run (on the spot if indoors). Hedgehog=curl up in a ball on the floor, Squashed Hedgehog lie down flat on the floor with arms out stretched. Ask for more suggestions.</a:t>
            </a:r>
          </a:p>
          <a:p>
            <a:r>
              <a:rPr lang="en-US" sz="1600" b="1" dirty="0" smtClean="0">
                <a:solidFill>
                  <a:srgbClr val="00B050"/>
                </a:solidFill>
              </a:rPr>
              <a:t>[10 mins]</a:t>
            </a:r>
          </a:p>
          <a:p>
            <a:r>
              <a:rPr lang="en-US" sz="1600" b="1" dirty="0" smtClean="0">
                <a:solidFill>
                  <a:srgbClr val="00B050"/>
                </a:solidFill>
              </a:rPr>
              <a:t>Agility Trails</a:t>
            </a:r>
            <a:endParaRPr lang="en-US" sz="1600" dirty="0">
              <a:solidFill>
                <a:srgbClr val="00B050"/>
              </a:solidFill>
            </a:endParaRPr>
          </a:p>
        </p:txBody>
      </p:sp>
      <p:pic>
        <p:nvPicPr>
          <p:cNvPr id="3074" name="Picture 2" descr="C:\Users\richard.PFGX\AppData\Local\Microsoft\Windows\Temporary Internet Files\Content.IE5\86F0VFAP\stick-man-295293_960_720[1].png"/>
          <p:cNvPicPr>
            <a:picLocks noChangeAspect="1" noChangeArrowheads="1"/>
          </p:cNvPicPr>
          <p:nvPr/>
        </p:nvPicPr>
        <p:blipFill>
          <a:blip r:embed="rId2" cstate="print"/>
          <a:srcRect/>
          <a:stretch>
            <a:fillRect/>
          </a:stretch>
        </p:blipFill>
        <p:spPr bwMode="auto">
          <a:xfrm>
            <a:off x="395537" y="3501008"/>
            <a:ext cx="676876" cy="648072"/>
          </a:xfrm>
          <a:prstGeom prst="rect">
            <a:avLst/>
          </a:prstGeom>
          <a:noFill/>
        </p:spPr>
      </p:pic>
      <p:pic>
        <p:nvPicPr>
          <p:cNvPr id="5" name="Picture 2" descr="C:\Users\richard.PFGX\AppData\Local\Microsoft\Windows\Temporary Internet Files\Content.IE5\86F0VFAP\stick-man-295293_960_720[1].png"/>
          <p:cNvPicPr>
            <a:picLocks noChangeAspect="1" noChangeArrowheads="1"/>
          </p:cNvPicPr>
          <p:nvPr/>
        </p:nvPicPr>
        <p:blipFill>
          <a:blip r:embed="rId3" cstate="print"/>
          <a:srcRect/>
          <a:stretch>
            <a:fillRect/>
          </a:stretch>
        </p:blipFill>
        <p:spPr bwMode="auto">
          <a:xfrm>
            <a:off x="395536" y="4293096"/>
            <a:ext cx="648274" cy="620688"/>
          </a:xfrm>
          <a:prstGeom prst="rect">
            <a:avLst/>
          </a:prstGeom>
          <a:noFill/>
        </p:spPr>
      </p:pic>
      <p:pic>
        <p:nvPicPr>
          <p:cNvPr id="6" name="Picture 2" descr="C:\Users\richard.PFGX\AppData\Local\Microsoft\Windows\Temporary Internet Files\Content.IE5\86F0VFAP\stick-man-295293_960_720[1].png"/>
          <p:cNvPicPr>
            <a:picLocks noChangeAspect="1" noChangeArrowheads="1"/>
          </p:cNvPicPr>
          <p:nvPr/>
        </p:nvPicPr>
        <p:blipFill>
          <a:blip r:embed="rId3" cstate="print"/>
          <a:srcRect/>
          <a:stretch>
            <a:fillRect/>
          </a:stretch>
        </p:blipFill>
        <p:spPr bwMode="auto">
          <a:xfrm>
            <a:off x="323529" y="5085184"/>
            <a:ext cx="648274" cy="620688"/>
          </a:xfrm>
          <a:prstGeom prst="rect">
            <a:avLst/>
          </a:prstGeom>
          <a:noFill/>
        </p:spPr>
      </p:pic>
      <p:pic>
        <p:nvPicPr>
          <p:cNvPr id="7" name="Picture 2" descr="C:\Users\richard.PFGX\AppData\Local\Microsoft\Windows\Temporary Internet Files\Content.IE5\86F0VFAP\stick-man-295293_960_720[1].png"/>
          <p:cNvPicPr>
            <a:picLocks noChangeAspect="1" noChangeArrowheads="1"/>
          </p:cNvPicPr>
          <p:nvPr/>
        </p:nvPicPr>
        <p:blipFill>
          <a:blip r:embed="rId4" cstate="print"/>
          <a:srcRect/>
          <a:stretch>
            <a:fillRect/>
          </a:stretch>
        </p:blipFill>
        <p:spPr bwMode="auto">
          <a:xfrm>
            <a:off x="323528" y="5877272"/>
            <a:ext cx="648274" cy="648072"/>
          </a:xfrm>
          <a:prstGeom prst="rect">
            <a:avLst/>
          </a:prstGeom>
          <a:noFill/>
        </p:spPr>
      </p:pic>
      <p:sp>
        <p:nvSpPr>
          <p:cNvPr id="8" name="Isosceles Triangle 7"/>
          <p:cNvSpPr/>
          <p:nvPr/>
        </p:nvSpPr>
        <p:spPr>
          <a:xfrm>
            <a:off x="1403648" y="3789040"/>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p:cNvSpPr/>
          <p:nvPr/>
        </p:nvSpPr>
        <p:spPr>
          <a:xfrm>
            <a:off x="2123728" y="3789040"/>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p:cNvSpPr/>
          <p:nvPr/>
        </p:nvSpPr>
        <p:spPr>
          <a:xfrm>
            <a:off x="2915816" y="3789040"/>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p:nvSpPr>
        <p:spPr>
          <a:xfrm>
            <a:off x="3707904" y="3789040"/>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a:off x="4499992" y="3789040"/>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a:off x="1403648" y="4581128"/>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a:off x="1403648" y="5373216"/>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p:nvSpPr>
        <p:spPr>
          <a:xfrm>
            <a:off x="1331640" y="6237312"/>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p:nvSpPr>
        <p:spPr>
          <a:xfrm>
            <a:off x="2123728" y="4581128"/>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p:nvSpPr>
        <p:spPr>
          <a:xfrm>
            <a:off x="2123728" y="5373216"/>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p:cNvSpPr/>
          <p:nvPr/>
        </p:nvSpPr>
        <p:spPr>
          <a:xfrm>
            <a:off x="2123728" y="6237312"/>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p:cNvSpPr/>
          <p:nvPr/>
        </p:nvSpPr>
        <p:spPr>
          <a:xfrm>
            <a:off x="2843808" y="4653136"/>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4572000" y="5373216"/>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p:cNvSpPr/>
          <p:nvPr/>
        </p:nvSpPr>
        <p:spPr>
          <a:xfrm>
            <a:off x="3779912" y="5301208"/>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p:cNvSpPr/>
          <p:nvPr/>
        </p:nvSpPr>
        <p:spPr>
          <a:xfrm>
            <a:off x="4499992" y="4653136"/>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p:cNvSpPr/>
          <p:nvPr/>
        </p:nvSpPr>
        <p:spPr>
          <a:xfrm>
            <a:off x="3707904" y="4653136"/>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Isosceles Triangle 24"/>
          <p:cNvSpPr/>
          <p:nvPr/>
        </p:nvSpPr>
        <p:spPr>
          <a:xfrm>
            <a:off x="2843808" y="6237312"/>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p:cNvSpPr/>
          <p:nvPr/>
        </p:nvSpPr>
        <p:spPr>
          <a:xfrm>
            <a:off x="2843808" y="5373216"/>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sosceles Triangle 26"/>
          <p:cNvSpPr/>
          <p:nvPr/>
        </p:nvSpPr>
        <p:spPr>
          <a:xfrm>
            <a:off x="4572000" y="6165304"/>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3779912" y="6237312"/>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364088" y="3356992"/>
            <a:ext cx="2952328" cy="28315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smtClean="0">
                <a:solidFill>
                  <a:srgbClr val="00B050"/>
                </a:solidFill>
              </a:rPr>
              <a:t>I</a:t>
            </a:r>
            <a:r>
              <a:rPr lang="en-GB" sz="1600" dirty="0" smtClean="0">
                <a:solidFill>
                  <a:srgbClr val="00B050"/>
                </a:solidFill>
              </a:rPr>
              <a:t>n four groups the children perform</a:t>
            </a:r>
          </a:p>
          <a:p>
            <a:r>
              <a:rPr lang="en-GB" sz="1600" dirty="0" smtClean="0">
                <a:solidFill>
                  <a:srgbClr val="00B050"/>
                </a:solidFill>
              </a:rPr>
              <a:t>movements through the cones. e.g.</a:t>
            </a:r>
          </a:p>
          <a:p>
            <a:r>
              <a:rPr lang="en-US" sz="1600" dirty="0" smtClean="0">
                <a:solidFill>
                  <a:srgbClr val="00B050"/>
                </a:solidFill>
              </a:rPr>
              <a:t>• Zig zag</a:t>
            </a:r>
          </a:p>
          <a:p>
            <a:r>
              <a:rPr lang="en-GB" sz="1600" dirty="0" smtClean="0">
                <a:solidFill>
                  <a:srgbClr val="00B050"/>
                </a:solidFill>
              </a:rPr>
              <a:t>• Jumping- 1 foot to 1 foot (hop), 1</a:t>
            </a:r>
          </a:p>
          <a:p>
            <a:r>
              <a:rPr lang="en-GB" sz="1600" dirty="0" smtClean="0">
                <a:solidFill>
                  <a:srgbClr val="00B050"/>
                </a:solidFill>
              </a:rPr>
              <a:t>foot to 2 foot (hop scotch), 2 foot to</a:t>
            </a:r>
          </a:p>
          <a:p>
            <a:r>
              <a:rPr lang="en-US" sz="1600" dirty="0" smtClean="0">
                <a:solidFill>
                  <a:srgbClr val="00B050"/>
                </a:solidFill>
              </a:rPr>
              <a:t>2 foot (bunny hop)</a:t>
            </a:r>
          </a:p>
          <a:p>
            <a:r>
              <a:rPr lang="en-GB" sz="1600" dirty="0" smtClean="0">
                <a:solidFill>
                  <a:srgbClr val="00B050"/>
                </a:solidFill>
              </a:rPr>
              <a:t>• Running –one foot in each step.</a:t>
            </a:r>
            <a:endParaRPr lang="en-US" sz="1600" dirty="0">
              <a:solidFill>
                <a:srgbClr val="00B05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lstStyle/>
          <a:p>
            <a:r>
              <a:rPr lang="en-GB" dirty="0" smtClean="0">
                <a:solidFill>
                  <a:srgbClr val="00B050"/>
                </a:solidFill>
              </a:rPr>
              <a:t>Circle run /chase the ball</a:t>
            </a:r>
            <a:endParaRPr lang="en-US" dirty="0">
              <a:solidFill>
                <a:srgbClr val="00B050"/>
              </a:solidFill>
            </a:endParaRPr>
          </a:p>
        </p:txBody>
      </p:sp>
      <p:pic>
        <p:nvPicPr>
          <p:cNvPr id="4098" name="Picture 2" descr="C:\Users\richard.PFGX\AppData\Local\Microsoft\Windows\Temporary Internet Files\Content.IE5\1P7Q6WR0\AsWNY[1].jpg"/>
          <p:cNvPicPr>
            <a:picLocks noChangeAspect="1" noChangeArrowheads="1"/>
          </p:cNvPicPr>
          <p:nvPr/>
        </p:nvPicPr>
        <p:blipFill>
          <a:blip r:embed="rId2" cstate="print"/>
          <a:srcRect/>
          <a:stretch>
            <a:fillRect/>
          </a:stretch>
        </p:blipFill>
        <p:spPr bwMode="auto">
          <a:xfrm>
            <a:off x="4139952" y="2492896"/>
            <a:ext cx="720080" cy="1052171"/>
          </a:xfrm>
          <a:prstGeom prst="rect">
            <a:avLst/>
          </a:prstGeom>
          <a:noFill/>
        </p:spPr>
      </p:pic>
      <p:pic>
        <p:nvPicPr>
          <p:cNvPr id="5" name="Picture 2" descr="C:\Users\richard.PFGX\AppData\Local\Microsoft\Windows\Temporary Internet Files\Content.IE5\1P7Q6WR0\AsWNY[1].jpg"/>
          <p:cNvPicPr>
            <a:picLocks noChangeAspect="1" noChangeArrowheads="1"/>
          </p:cNvPicPr>
          <p:nvPr/>
        </p:nvPicPr>
        <p:blipFill>
          <a:blip r:embed="rId2" cstate="print"/>
          <a:srcRect/>
          <a:stretch>
            <a:fillRect/>
          </a:stretch>
        </p:blipFill>
        <p:spPr bwMode="auto">
          <a:xfrm>
            <a:off x="3563888" y="2060848"/>
            <a:ext cx="793431" cy="947936"/>
          </a:xfrm>
          <a:prstGeom prst="rect">
            <a:avLst/>
          </a:prstGeom>
          <a:noFill/>
        </p:spPr>
      </p:pic>
      <p:pic>
        <p:nvPicPr>
          <p:cNvPr id="6" name="Picture 2" descr="C:\Users\richard.PFGX\AppData\Local\Microsoft\Windows\Temporary Internet Files\Content.IE5\1P7Q6WR0\AsWNY[1].jpg"/>
          <p:cNvPicPr>
            <a:picLocks noChangeAspect="1" noChangeArrowheads="1"/>
          </p:cNvPicPr>
          <p:nvPr/>
        </p:nvPicPr>
        <p:blipFill>
          <a:blip r:embed="rId2" cstate="print"/>
          <a:srcRect/>
          <a:stretch>
            <a:fillRect/>
          </a:stretch>
        </p:blipFill>
        <p:spPr bwMode="auto">
          <a:xfrm>
            <a:off x="2699792" y="1916832"/>
            <a:ext cx="1143744" cy="812304"/>
          </a:xfrm>
          <a:prstGeom prst="rect">
            <a:avLst/>
          </a:prstGeom>
          <a:noFill/>
        </p:spPr>
      </p:pic>
      <p:pic>
        <p:nvPicPr>
          <p:cNvPr id="7" name="Picture 2" descr="C:\Users\richard.PFGX\AppData\Local\Microsoft\Windows\Temporary Internet Files\Content.IE5\1P7Q6WR0\AsWNY[1].jpg"/>
          <p:cNvPicPr>
            <a:picLocks noGrp="1" noChangeAspect="1" noChangeArrowheads="1"/>
          </p:cNvPicPr>
          <p:nvPr>
            <p:ph idx="1"/>
          </p:nvPr>
        </p:nvPicPr>
        <p:blipFill>
          <a:blip r:embed="rId2" cstate="print"/>
          <a:srcRect/>
          <a:stretch>
            <a:fillRect/>
          </a:stretch>
        </p:blipFill>
        <p:spPr bwMode="auto">
          <a:xfrm>
            <a:off x="3995936" y="4581128"/>
            <a:ext cx="1008112" cy="875928"/>
          </a:xfrm>
          <a:prstGeom prst="rect">
            <a:avLst/>
          </a:prstGeom>
          <a:noFill/>
        </p:spPr>
      </p:pic>
      <p:pic>
        <p:nvPicPr>
          <p:cNvPr id="8" name="Picture 2" descr="C:\Users\richard.PFGX\AppData\Local\Microsoft\Windows\Temporary Internet Files\Content.IE5\1P7Q6WR0\AsWNY[1].jpg"/>
          <p:cNvPicPr>
            <a:picLocks noChangeAspect="1" noChangeArrowheads="1"/>
          </p:cNvPicPr>
          <p:nvPr/>
        </p:nvPicPr>
        <p:blipFill>
          <a:blip r:embed="rId2" cstate="print"/>
          <a:srcRect/>
          <a:stretch>
            <a:fillRect/>
          </a:stretch>
        </p:blipFill>
        <p:spPr bwMode="auto">
          <a:xfrm>
            <a:off x="2915816" y="4941168"/>
            <a:ext cx="1152128" cy="1091952"/>
          </a:xfrm>
          <a:prstGeom prst="rect">
            <a:avLst/>
          </a:prstGeom>
          <a:noFill/>
        </p:spPr>
      </p:pic>
      <p:pic>
        <p:nvPicPr>
          <p:cNvPr id="9" name="Picture 2" descr="C:\Users\richard.PFGX\AppData\Local\Microsoft\Windows\Temporary Internet Files\Content.IE5\1P7Q6WR0\AsWNY[1].jpg"/>
          <p:cNvPicPr>
            <a:picLocks noChangeAspect="1" noChangeArrowheads="1"/>
          </p:cNvPicPr>
          <p:nvPr/>
        </p:nvPicPr>
        <p:blipFill>
          <a:blip r:embed="rId2" cstate="print"/>
          <a:srcRect/>
          <a:stretch>
            <a:fillRect/>
          </a:stretch>
        </p:blipFill>
        <p:spPr bwMode="auto">
          <a:xfrm>
            <a:off x="4211960" y="3429000"/>
            <a:ext cx="1080120" cy="936104"/>
          </a:xfrm>
          <a:prstGeom prst="rect">
            <a:avLst/>
          </a:prstGeom>
          <a:noFill/>
        </p:spPr>
      </p:pic>
      <p:pic>
        <p:nvPicPr>
          <p:cNvPr id="10" name="Picture 2" descr="C:\Users\richard.PFGX\AppData\Local\Microsoft\Windows\Temporary Internet Files\Content.IE5\1P7Q6WR0\AsWNY[1].jpg"/>
          <p:cNvPicPr>
            <a:picLocks noChangeAspect="1" noChangeArrowheads="1"/>
          </p:cNvPicPr>
          <p:nvPr/>
        </p:nvPicPr>
        <p:blipFill>
          <a:blip r:embed="rId2" cstate="print"/>
          <a:srcRect/>
          <a:stretch>
            <a:fillRect/>
          </a:stretch>
        </p:blipFill>
        <p:spPr bwMode="auto">
          <a:xfrm>
            <a:off x="1835696" y="5229200"/>
            <a:ext cx="792088" cy="947936"/>
          </a:xfrm>
          <a:prstGeom prst="rect">
            <a:avLst/>
          </a:prstGeom>
          <a:noFill/>
        </p:spPr>
      </p:pic>
      <p:pic>
        <p:nvPicPr>
          <p:cNvPr id="11" name="Picture 2" descr="C:\Users\richard.PFGX\AppData\Local\Microsoft\Windows\Temporary Internet Files\Content.IE5\1P7Q6WR0\AsWNY[1].jpg"/>
          <p:cNvPicPr>
            <a:picLocks noChangeAspect="1" noChangeArrowheads="1"/>
          </p:cNvPicPr>
          <p:nvPr/>
        </p:nvPicPr>
        <p:blipFill>
          <a:blip r:embed="rId2" cstate="print"/>
          <a:srcRect/>
          <a:stretch>
            <a:fillRect/>
          </a:stretch>
        </p:blipFill>
        <p:spPr bwMode="auto">
          <a:xfrm>
            <a:off x="1835696" y="1988840"/>
            <a:ext cx="875980" cy="875928"/>
          </a:xfrm>
          <a:prstGeom prst="rect">
            <a:avLst/>
          </a:prstGeom>
          <a:noFill/>
        </p:spPr>
      </p:pic>
      <p:pic>
        <p:nvPicPr>
          <p:cNvPr id="12" name="Picture 2" descr="C:\Users\richard.PFGX\AppData\Local\Microsoft\Windows\Temporary Internet Files\Content.IE5\1P7Q6WR0\AsWNY[1].jpg"/>
          <p:cNvPicPr>
            <a:picLocks noChangeAspect="1" noChangeArrowheads="1"/>
          </p:cNvPicPr>
          <p:nvPr/>
        </p:nvPicPr>
        <p:blipFill>
          <a:blip r:embed="rId2" cstate="print"/>
          <a:srcRect/>
          <a:stretch>
            <a:fillRect/>
          </a:stretch>
        </p:blipFill>
        <p:spPr bwMode="auto">
          <a:xfrm>
            <a:off x="899592" y="2348880"/>
            <a:ext cx="1173832" cy="854224"/>
          </a:xfrm>
          <a:prstGeom prst="rect">
            <a:avLst/>
          </a:prstGeom>
          <a:noFill/>
        </p:spPr>
      </p:pic>
      <p:pic>
        <p:nvPicPr>
          <p:cNvPr id="13" name="Picture 2" descr="C:\Users\richard.PFGX\AppData\Local\Microsoft\Windows\Temporary Internet Files\Content.IE5\1P7Q6WR0\AsWNY[1].jpg"/>
          <p:cNvPicPr>
            <a:picLocks noChangeAspect="1" noChangeArrowheads="1"/>
          </p:cNvPicPr>
          <p:nvPr/>
        </p:nvPicPr>
        <p:blipFill>
          <a:blip r:embed="rId2" cstate="print"/>
          <a:srcRect/>
          <a:stretch>
            <a:fillRect/>
          </a:stretch>
        </p:blipFill>
        <p:spPr bwMode="auto">
          <a:xfrm>
            <a:off x="755576" y="4509120"/>
            <a:ext cx="864096" cy="947936"/>
          </a:xfrm>
          <a:prstGeom prst="rect">
            <a:avLst/>
          </a:prstGeom>
          <a:noFill/>
        </p:spPr>
      </p:pic>
      <p:pic>
        <p:nvPicPr>
          <p:cNvPr id="14" name="Picture 2" descr="C:\Users\richard.PFGX\AppData\Local\Microsoft\Windows\Temporary Internet Files\Content.IE5\1P7Q6WR0\AsWNY[1].jpg"/>
          <p:cNvPicPr>
            <a:picLocks noChangeAspect="1" noChangeArrowheads="1"/>
          </p:cNvPicPr>
          <p:nvPr/>
        </p:nvPicPr>
        <p:blipFill>
          <a:blip r:embed="rId2" cstate="print"/>
          <a:srcRect/>
          <a:stretch>
            <a:fillRect/>
          </a:stretch>
        </p:blipFill>
        <p:spPr bwMode="auto">
          <a:xfrm>
            <a:off x="323528" y="3284984"/>
            <a:ext cx="971599" cy="1019944"/>
          </a:xfrm>
          <a:prstGeom prst="rect">
            <a:avLst/>
          </a:prstGeom>
          <a:noFill/>
        </p:spPr>
      </p:pic>
      <p:pic>
        <p:nvPicPr>
          <p:cNvPr id="4099" name="Picture 3" descr="C:\Users\richard.PFGX\AppData\Local\Microsoft\Windows\Temporary Internet Files\Content.IE5\86F0VFAP\stick-man-295293_960_720[1].png"/>
          <p:cNvPicPr>
            <a:picLocks noChangeAspect="1" noChangeArrowheads="1"/>
          </p:cNvPicPr>
          <p:nvPr/>
        </p:nvPicPr>
        <p:blipFill>
          <a:blip r:embed="rId3" cstate="print"/>
          <a:srcRect/>
          <a:stretch>
            <a:fillRect/>
          </a:stretch>
        </p:blipFill>
        <p:spPr bwMode="auto">
          <a:xfrm>
            <a:off x="4211960" y="1628800"/>
            <a:ext cx="827468" cy="864096"/>
          </a:xfrm>
          <a:prstGeom prst="rect">
            <a:avLst/>
          </a:prstGeom>
          <a:solidFill>
            <a:srgbClr val="00B050"/>
          </a:solidFill>
        </p:spPr>
      </p:pic>
      <p:sp>
        <p:nvSpPr>
          <p:cNvPr id="16" name="Rectangle 15"/>
          <p:cNvSpPr/>
          <p:nvPr/>
        </p:nvSpPr>
        <p:spPr>
          <a:xfrm>
            <a:off x="5220072" y="2274838"/>
            <a:ext cx="3744416" cy="2800767"/>
          </a:xfrm>
          <a:prstGeom prst="rect">
            <a:avLst/>
          </a:prstGeom>
          <a:solidFill>
            <a:schemeClr val="accent6"/>
          </a:solidFill>
        </p:spPr>
        <p:txBody>
          <a:bodyPr wrap="square">
            <a:spAutoFit/>
          </a:bodyPr>
          <a:lstStyle/>
          <a:p>
            <a:r>
              <a:rPr lang="en-GB" sz="1600" dirty="0" smtClean="0">
                <a:solidFill>
                  <a:srgbClr val="00B050"/>
                </a:solidFill>
              </a:rPr>
              <a:t>Gather the children in a circle. On your</a:t>
            </a:r>
          </a:p>
          <a:p>
            <a:r>
              <a:rPr lang="en-GB" sz="1600" dirty="0" smtClean="0">
                <a:solidFill>
                  <a:srgbClr val="00B050"/>
                </a:solidFill>
              </a:rPr>
              <a:t>signal one child runs around the outside of</a:t>
            </a:r>
          </a:p>
          <a:p>
            <a:r>
              <a:rPr lang="en-GB" sz="1600" dirty="0" smtClean="0">
                <a:solidFill>
                  <a:srgbClr val="00B050"/>
                </a:solidFill>
              </a:rPr>
              <a:t>the circle. When he or she returns to their</a:t>
            </a:r>
          </a:p>
          <a:p>
            <a:r>
              <a:rPr lang="en-GB" sz="1600" dirty="0" smtClean="0">
                <a:solidFill>
                  <a:srgbClr val="00B050"/>
                </a:solidFill>
              </a:rPr>
              <a:t>place the next person goes. Keep going</a:t>
            </a:r>
          </a:p>
          <a:p>
            <a:r>
              <a:rPr lang="en-GB" sz="1600" dirty="0" smtClean="0">
                <a:solidFill>
                  <a:srgbClr val="00B050"/>
                </a:solidFill>
              </a:rPr>
              <a:t>until every child has ran around circle on</a:t>
            </a:r>
          </a:p>
          <a:p>
            <a:r>
              <a:rPr lang="en-GB" sz="1600" dirty="0" smtClean="0">
                <a:solidFill>
                  <a:srgbClr val="00B050"/>
                </a:solidFill>
              </a:rPr>
              <a:t>returned to their place. All sit down</a:t>
            </a:r>
          </a:p>
          <a:p>
            <a:r>
              <a:rPr lang="en-US" sz="1600" dirty="0" smtClean="0">
                <a:solidFill>
                  <a:srgbClr val="00B050"/>
                </a:solidFill>
              </a:rPr>
              <a:t>together when finished.</a:t>
            </a:r>
          </a:p>
          <a:p>
            <a:r>
              <a:rPr lang="en-GB" sz="1600" dirty="0" smtClean="0">
                <a:solidFill>
                  <a:srgbClr val="00B050"/>
                </a:solidFill>
              </a:rPr>
              <a:t>Two circles could be used to develop race or could introduce a ball to pass around the circle. Can vary the ball depending upon the ability of the group.</a:t>
            </a:r>
            <a:endParaRPr lang="en-US" sz="1600" dirty="0">
              <a:solidFill>
                <a:srgbClr val="00B05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640960" cy="1858218"/>
          </a:xfrm>
          <a:solidFill>
            <a:schemeClr val="accent6"/>
          </a:solidFill>
        </p:spPr>
        <p:txBody>
          <a:bodyPr>
            <a:normAutofit fontScale="90000"/>
          </a:bodyPr>
          <a:lstStyle/>
          <a:p>
            <a:r>
              <a:rPr lang="en-US" sz="1800" b="1" dirty="0" smtClean="0"/>
              <a:t/>
            </a:r>
            <a:br>
              <a:rPr lang="en-US" sz="1800" b="1" dirty="0" smtClean="0"/>
            </a:br>
            <a:r>
              <a:rPr lang="en-US" sz="1800" b="1" dirty="0" smtClean="0"/>
              <a:t/>
            </a:r>
            <a:br>
              <a:rPr lang="en-US" sz="1800" b="1" dirty="0" smtClean="0"/>
            </a:br>
            <a:r>
              <a:rPr lang="en-US" sz="1800" b="1" dirty="0" smtClean="0">
                <a:solidFill>
                  <a:srgbClr val="00B050"/>
                </a:solidFill>
              </a:rPr>
              <a:t>Lesson: 5/6:- Agility- Changing</a:t>
            </a:r>
            <a:br>
              <a:rPr lang="en-US" sz="1800" b="1" dirty="0" smtClean="0">
                <a:solidFill>
                  <a:srgbClr val="00B050"/>
                </a:solidFill>
              </a:rPr>
            </a:br>
            <a:r>
              <a:rPr lang="en-US" sz="1800" b="1" dirty="0" smtClean="0">
                <a:solidFill>
                  <a:srgbClr val="00B050"/>
                </a:solidFill>
              </a:rPr>
              <a:t>Direction</a:t>
            </a:r>
            <a:br>
              <a:rPr lang="en-US" sz="1800" b="1" dirty="0" smtClean="0">
                <a:solidFill>
                  <a:srgbClr val="00B050"/>
                </a:solidFill>
              </a:rPr>
            </a:br>
            <a:r>
              <a:rPr lang="en-US" sz="1800" b="1" dirty="0" smtClean="0">
                <a:solidFill>
                  <a:srgbClr val="00B050"/>
                </a:solidFill>
              </a:rPr>
              <a:t>Time: 45 - 60 mins</a:t>
            </a:r>
            <a:br>
              <a:rPr lang="en-US" sz="1800" b="1" dirty="0" smtClean="0">
                <a:solidFill>
                  <a:srgbClr val="00B050"/>
                </a:solidFill>
              </a:rPr>
            </a:br>
            <a:r>
              <a:rPr lang="en-GB" sz="1800" b="1" dirty="0" smtClean="0">
                <a:solidFill>
                  <a:srgbClr val="00B050"/>
                </a:solidFill>
              </a:rPr>
              <a:t>Main Learning Objectives: To travel in different directions (side to side, up and down) with</a:t>
            </a:r>
            <a:br>
              <a:rPr lang="en-GB" sz="1800" b="1" dirty="0" smtClean="0">
                <a:solidFill>
                  <a:srgbClr val="00B050"/>
                </a:solidFill>
              </a:rPr>
            </a:br>
            <a:r>
              <a:rPr lang="en-US" sz="1800" dirty="0" smtClean="0">
                <a:solidFill>
                  <a:srgbClr val="00B050"/>
                </a:solidFill>
              </a:rPr>
              <a:t>control and fluency.</a:t>
            </a:r>
            <a:r>
              <a:rPr lang="en-US" dirty="0" smtClean="0">
                <a:solidFill>
                  <a:srgbClr val="00B050"/>
                </a:solidFill>
              </a:rPr>
              <a:t/>
            </a:r>
            <a:br>
              <a:rPr lang="en-US" dirty="0" smtClean="0">
                <a:solidFill>
                  <a:srgbClr val="00B050"/>
                </a:solidFill>
              </a:rPr>
            </a:br>
            <a:r>
              <a:rPr lang="en-GB" sz="1800" b="1" dirty="0" smtClean="0">
                <a:solidFill>
                  <a:srgbClr val="00B050"/>
                </a:solidFill>
              </a:rPr>
              <a:t>Resources: Bean Bags, Hoops (1 green, 1 blue, 1 green, 1 red), Markers</a:t>
            </a:r>
            <a:r>
              <a:rPr lang="en-GB" sz="1800" b="1" dirty="0" smtClean="0"/>
              <a:t/>
            </a:r>
            <a:br>
              <a:rPr lang="en-GB" sz="1800" b="1" dirty="0" smtClean="0"/>
            </a:br>
            <a:r>
              <a:rPr lang="en-GB" sz="1800" b="1" dirty="0" smtClean="0"/>
              <a:t/>
            </a:r>
            <a:br>
              <a:rPr lang="en-GB" sz="1800" b="1" dirty="0" smtClean="0"/>
            </a:br>
            <a:endParaRPr lang="en-US" sz="1800" dirty="0"/>
          </a:p>
        </p:txBody>
      </p:sp>
      <p:sp>
        <p:nvSpPr>
          <p:cNvPr id="3" name="Content Placeholder 2"/>
          <p:cNvSpPr>
            <a:spLocks noGrp="1"/>
          </p:cNvSpPr>
          <p:nvPr>
            <p:ph idx="1"/>
          </p:nvPr>
        </p:nvSpPr>
        <p:spPr>
          <a:xfrm>
            <a:off x="395536" y="2204864"/>
            <a:ext cx="8640960" cy="4653136"/>
          </a:xfrm>
          <a:solidFill>
            <a:schemeClr val="accent6"/>
          </a:solidFill>
        </p:spPr>
        <p:txBody>
          <a:bodyPr>
            <a:normAutofit/>
          </a:bodyPr>
          <a:lstStyle/>
          <a:p>
            <a:pPr>
              <a:buNone/>
            </a:pPr>
            <a:r>
              <a:rPr lang="en-US" sz="1600" b="1" dirty="0" smtClean="0">
                <a:solidFill>
                  <a:srgbClr val="00B050"/>
                </a:solidFill>
              </a:rPr>
              <a:t>Warm up [5 mins]</a:t>
            </a:r>
          </a:p>
          <a:p>
            <a:pPr>
              <a:buNone/>
            </a:pPr>
            <a:r>
              <a:rPr lang="en-GB" sz="1600" b="1" dirty="0" smtClean="0">
                <a:solidFill>
                  <a:srgbClr val="00B050"/>
                </a:solidFill>
              </a:rPr>
              <a:t>Circle Run- </a:t>
            </a:r>
            <a:r>
              <a:rPr lang="en-GB" sz="1600" dirty="0" smtClean="0">
                <a:solidFill>
                  <a:srgbClr val="00B050"/>
                </a:solidFill>
              </a:rPr>
              <a:t>As last lesson but children march on the spot while waiting. Play lively music</a:t>
            </a:r>
          </a:p>
          <a:p>
            <a:pPr>
              <a:buNone/>
            </a:pPr>
            <a:r>
              <a:rPr lang="en-GB" sz="1600" dirty="0" smtClean="0">
                <a:solidFill>
                  <a:srgbClr val="00B050"/>
                </a:solidFill>
              </a:rPr>
              <a:t>for the children to march along to.</a:t>
            </a:r>
          </a:p>
          <a:p>
            <a:pPr>
              <a:buNone/>
            </a:pPr>
            <a:r>
              <a:rPr lang="en-US" sz="1600" b="1" dirty="0" smtClean="0">
                <a:solidFill>
                  <a:srgbClr val="00B050"/>
                </a:solidFill>
              </a:rPr>
              <a:t>Agility Games</a:t>
            </a:r>
          </a:p>
          <a:p>
            <a:pPr>
              <a:buNone/>
            </a:pPr>
            <a:r>
              <a:rPr lang="en-US" sz="1600" b="1" dirty="0" smtClean="0">
                <a:solidFill>
                  <a:srgbClr val="00B050"/>
                </a:solidFill>
              </a:rPr>
              <a:t>Collect the Cones</a:t>
            </a:r>
          </a:p>
          <a:p>
            <a:pPr>
              <a:buNone/>
            </a:pPr>
            <a:r>
              <a:rPr lang="en-GB" sz="1600" dirty="0" smtClean="0">
                <a:solidFill>
                  <a:srgbClr val="00B050"/>
                </a:solidFill>
              </a:rPr>
              <a:t>Spread as many cones/spots as the area will allow. On your signal children collect as many</a:t>
            </a:r>
          </a:p>
          <a:p>
            <a:pPr>
              <a:buNone/>
            </a:pPr>
            <a:r>
              <a:rPr lang="en-GB" sz="1600" dirty="0" smtClean="0">
                <a:solidFill>
                  <a:srgbClr val="00B050"/>
                </a:solidFill>
              </a:rPr>
              <a:t>spots/cones as they can. Next specify a colour to see who can collect the most.</a:t>
            </a:r>
            <a:endParaRPr lang="en-US" sz="1600" dirty="0">
              <a:solidFill>
                <a:srgbClr val="00B050"/>
              </a:solidFill>
            </a:endParaRPr>
          </a:p>
        </p:txBody>
      </p:sp>
      <p:pic>
        <p:nvPicPr>
          <p:cNvPr id="5122" name="Picture 2" descr="C:\Users\richard.PFGX\AppData\Local\Microsoft\Windows\Temporary Internet Files\Content.IE5\86F0VFAP\stick-man-295293_960_720[1].png"/>
          <p:cNvPicPr>
            <a:picLocks noChangeAspect="1" noChangeArrowheads="1"/>
          </p:cNvPicPr>
          <p:nvPr/>
        </p:nvPicPr>
        <p:blipFill>
          <a:blip r:embed="rId2" cstate="print"/>
          <a:srcRect/>
          <a:stretch>
            <a:fillRect/>
          </a:stretch>
        </p:blipFill>
        <p:spPr bwMode="auto">
          <a:xfrm>
            <a:off x="395536" y="4653136"/>
            <a:ext cx="873899" cy="836712"/>
          </a:xfrm>
          <a:prstGeom prst="rect">
            <a:avLst/>
          </a:prstGeom>
          <a:noFill/>
        </p:spPr>
      </p:pic>
      <p:pic>
        <p:nvPicPr>
          <p:cNvPr id="5" name="Picture 2" descr="C:\Users\richard.PFGX\AppData\Local\Microsoft\Windows\Temporary Internet Files\Content.IE5\86F0VFAP\stick-man-295293_960_720[1].png"/>
          <p:cNvPicPr>
            <a:picLocks noChangeAspect="1" noChangeArrowheads="1"/>
          </p:cNvPicPr>
          <p:nvPr/>
        </p:nvPicPr>
        <p:blipFill>
          <a:blip r:embed="rId2" cstate="print"/>
          <a:srcRect/>
          <a:stretch>
            <a:fillRect/>
          </a:stretch>
        </p:blipFill>
        <p:spPr bwMode="auto">
          <a:xfrm>
            <a:off x="1259632" y="5589240"/>
            <a:ext cx="873899" cy="836712"/>
          </a:xfrm>
          <a:prstGeom prst="rect">
            <a:avLst/>
          </a:prstGeom>
          <a:noFill/>
        </p:spPr>
      </p:pic>
      <p:pic>
        <p:nvPicPr>
          <p:cNvPr id="6" name="Picture 2" descr="C:\Users\richard.PFGX\AppData\Local\Microsoft\Windows\Temporary Internet Files\Content.IE5\86F0VFAP\stick-man-295293_960_720[1].png"/>
          <p:cNvPicPr>
            <a:picLocks noChangeAspect="1" noChangeArrowheads="1"/>
          </p:cNvPicPr>
          <p:nvPr/>
        </p:nvPicPr>
        <p:blipFill>
          <a:blip r:embed="rId2" cstate="print"/>
          <a:srcRect/>
          <a:stretch>
            <a:fillRect/>
          </a:stretch>
        </p:blipFill>
        <p:spPr bwMode="auto">
          <a:xfrm>
            <a:off x="1259632" y="4725144"/>
            <a:ext cx="873899" cy="836712"/>
          </a:xfrm>
          <a:prstGeom prst="rect">
            <a:avLst/>
          </a:prstGeom>
          <a:noFill/>
        </p:spPr>
      </p:pic>
      <p:pic>
        <p:nvPicPr>
          <p:cNvPr id="7" name="Picture 2" descr="C:\Users\richard.PFGX\AppData\Local\Microsoft\Windows\Temporary Internet Files\Content.IE5\86F0VFAP\stick-man-295293_960_720[1].png"/>
          <p:cNvPicPr>
            <a:picLocks noChangeAspect="1" noChangeArrowheads="1"/>
          </p:cNvPicPr>
          <p:nvPr/>
        </p:nvPicPr>
        <p:blipFill>
          <a:blip r:embed="rId2" cstate="print"/>
          <a:srcRect/>
          <a:stretch>
            <a:fillRect/>
          </a:stretch>
        </p:blipFill>
        <p:spPr bwMode="auto">
          <a:xfrm>
            <a:off x="467544" y="5877272"/>
            <a:ext cx="873899" cy="836712"/>
          </a:xfrm>
          <a:prstGeom prst="rect">
            <a:avLst/>
          </a:prstGeom>
          <a:noFill/>
        </p:spPr>
      </p:pic>
      <p:sp>
        <p:nvSpPr>
          <p:cNvPr id="8" name="Rounded Rectangle 7"/>
          <p:cNvSpPr/>
          <p:nvPr/>
        </p:nvSpPr>
        <p:spPr>
          <a:xfrm>
            <a:off x="2987824" y="5157192"/>
            <a:ext cx="144016"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2699792" y="4797152"/>
            <a:ext cx="144016"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067944" y="6237312"/>
            <a:ext cx="144016"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3995936" y="5517232"/>
            <a:ext cx="144016"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707904" y="4869160"/>
            <a:ext cx="144016"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flipV="1">
            <a:off x="3491880" y="5733257"/>
            <a:ext cx="144016"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148064" y="4581128"/>
            <a:ext cx="216024"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148064" y="5085184"/>
            <a:ext cx="216024" cy="2880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148064" y="5661248"/>
            <a:ext cx="216024"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3275856" y="4581128"/>
            <a:ext cx="144016"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5148064" y="6237312"/>
            <a:ext cx="216024"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4067944" y="5157192"/>
            <a:ext cx="144016" cy="720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3347864" y="5229200"/>
            <a:ext cx="144016" cy="720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3563888" y="4725144"/>
            <a:ext cx="144016" cy="720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3563888" y="6093296"/>
            <a:ext cx="144016" cy="720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2987824" y="5517232"/>
            <a:ext cx="144016" cy="720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3635896" y="5373216"/>
            <a:ext cx="144016" cy="720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3059832" y="4941168"/>
            <a:ext cx="144016" cy="720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4716016" y="5013176"/>
            <a:ext cx="144016" cy="7200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3563888" y="4365104"/>
            <a:ext cx="144016" cy="7200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3995936" y="4797152"/>
            <a:ext cx="144016" cy="7200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3779912" y="5949280"/>
            <a:ext cx="144016" cy="7200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3275856" y="5805264"/>
            <a:ext cx="144016" cy="7200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3347864" y="5013176"/>
            <a:ext cx="144016" cy="7200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2987824" y="6237312"/>
            <a:ext cx="144016" cy="7200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flipV="1">
            <a:off x="4355976" y="4581129"/>
            <a:ext cx="144016" cy="720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flipV="1">
            <a:off x="4355976" y="4581128"/>
            <a:ext cx="144016" cy="720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flipV="1">
            <a:off x="3779912" y="5157192"/>
            <a:ext cx="144016" cy="720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flipV="1">
            <a:off x="3347864" y="4725144"/>
            <a:ext cx="144016" cy="720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flipV="1">
            <a:off x="4067944" y="6021288"/>
            <a:ext cx="144016" cy="720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flipV="1">
            <a:off x="3347864" y="5445224"/>
            <a:ext cx="144016" cy="720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p:nvSpPr>
        <p:spPr>
          <a:xfrm flipV="1">
            <a:off x="3779912" y="5733256"/>
            <a:ext cx="144016" cy="720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p:cNvSpPr/>
          <p:nvPr/>
        </p:nvSpPr>
        <p:spPr>
          <a:xfrm flipV="1">
            <a:off x="4355976" y="5805264"/>
            <a:ext cx="144016" cy="720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5436096" y="4653136"/>
            <a:ext cx="3707904" cy="1815882"/>
          </a:xfrm>
          <a:prstGeom prst="rect">
            <a:avLst/>
          </a:prstGeom>
        </p:spPr>
        <p:txBody>
          <a:bodyPr wrap="square">
            <a:spAutoFit/>
          </a:bodyPr>
          <a:lstStyle/>
          <a:p>
            <a:r>
              <a:rPr lang="en-GB" sz="1600" dirty="0" smtClean="0">
                <a:solidFill>
                  <a:srgbClr val="00B050"/>
                </a:solidFill>
              </a:rPr>
              <a:t>Split the children up into four equal groups. On your signal the children collect the bean bags </a:t>
            </a:r>
            <a:r>
              <a:rPr lang="en-GB" sz="1600" b="1" dirty="0" smtClean="0">
                <a:solidFill>
                  <a:srgbClr val="00B050"/>
                </a:solidFill>
              </a:rPr>
              <a:t>one at a time and place them the correct hoop.</a:t>
            </a:r>
          </a:p>
          <a:p>
            <a:r>
              <a:rPr lang="en-GB" sz="1600" dirty="0" smtClean="0">
                <a:solidFill>
                  <a:srgbClr val="00B050"/>
                </a:solidFill>
              </a:rPr>
              <a:t>They all sit in a line once finished. Each group could be timed and they must beat their score </a:t>
            </a:r>
            <a:r>
              <a:rPr lang="en-US" sz="1600" dirty="0" smtClean="0">
                <a:solidFill>
                  <a:srgbClr val="00B050"/>
                </a:solidFill>
              </a:rPr>
              <a:t>on their next go.</a:t>
            </a:r>
            <a:endParaRPr lang="en-US" sz="1600" dirty="0">
              <a:solidFill>
                <a:srgbClr val="00B05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lstStyle/>
          <a:p>
            <a:r>
              <a:rPr lang="en-GB" dirty="0" smtClean="0">
                <a:solidFill>
                  <a:srgbClr val="00B050"/>
                </a:solidFill>
              </a:rPr>
              <a:t>Flush</a:t>
            </a:r>
            <a:endParaRPr lang="en-US" dirty="0">
              <a:solidFill>
                <a:srgbClr val="00B050"/>
              </a:solidFill>
            </a:endParaRPr>
          </a:p>
        </p:txBody>
      </p:sp>
      <p:sp>
        <p:nvSpPr>
          <p:cNvPr id="3" name="Content Placeholder 2"/>
          <p:cNvSpPr>
            <a:spLocks noGrp="1"/>
          </p:cNvSpPr>
          <p:nvPr>
            <p:ph idx="1"/>
          </p:nvPr>
        </p:nvSpPr>
        <p:spPr/>
        <p:txBody>
          <a:bodyPr/>
          <a:lstStyle/>
          <a:p>
            <a:endParaRPr lang="en-GB" dirty="0" smtClean="0"/>
          </a:p>
          <a:p>
            <a:endParaRPr lang="en-US" dirty="0"/>
          </a:p>
        </p:txBody>
      </p:sp>
      <p:pic>
        <p:nvPicPr>
          <p:cNvPr id="4" name="Picture 2" descr="C:\Users\richard.PFGX\AppData\Local\Microsoft\Windows\Temporary Internet Files\Content.IE5\1P7Q6WR0\AsWNY[1].jp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23728" y="3717032"/>
            <a:ext cx="1173832" cy="854224"/>
          </a:xfrm>
          <a:prstGeom prst="rect">
            <a:avLst/>
          </a:prstGeom>
          <a:noFill/>
        </p:spPr>
      </p:pic>
      <p:pic>
        <p:nvPicPr>
          <p:cNvPr id="5" name="Picture 2" descr="C:\Users\richard.PFGX\AppData\Local\Microsoft\Windows\Temporary Internet Files\Content.IE5\1P7Q6WR0\AsWNY[1].jpg"/>
          <p:cNvPicPr>
            <a:picLocks noChangeAspect="1" noChangeArrowheads="1"/>
          </p:cNvPicPr>
          <p:nvPr/>
        </p:nvPicPr>
        <p:blipFill>
          <a:blip r:embed="rId2" cstate="print"/>
          <a:srcRect/>
          <a:stretch>
            <a:fillRect/>
          </a:stretch>
        </p:blipFill>
        <p:spPr bwMode="auto">
          <a:xfrm>
            <a:off x="1051992" y="2501280"/>
            <a:ext cx="1173832" cy="854224"/>
          </a:xfrm>
          <a:prstGeom prst="rect">
            <a:avLst/>
          </a:prstGeom>
          <a:noFill/>
        </p:spPr>
      </p:pic>
      <p:pic>
        <p:nvPicPr>
          <p:cNvPr id="6" name="Picture 2" descr="C:\Users\richard.PFGX\AppData\Local\Microsoft\Windows\Temporary Internet Files\Content.IE5\1P7Q6WR0\AsWNY[1].jpg"/>
          <p:cNvPicPr>
            <a:picLocks noChangeAspect="1" noChangeArrowheads="1"/>
          </p:cNvPicPr>
          <p:nvPr/>
        </p:nvPicPr>
        <p:blipFill>
          <a:blip r:embed="rId2" cstate="print"/>
          <a:srcRect/>
          <a:stretch>
            <a:fillRect/>
          </a:stretch>
        </p:blipFill>
        <p:spPr bwMode="auto">
          <a:xfrm>
            <a:off x="251520" y="2564904"/>
            <a:ext cx="1173832" cy="854224"/>
          </a:xfrm>
          <a:prstGeom prst="rect">
            <a:avLst/>
          </a:prstGeom>
          <a:noFill/>
        </p:spPr>
      </p:pic>
      <p:pic>
        <p:nvPicPr>
          <p:cNvPr id="7" name="Picture 2" descr="C:\Users\richard.PFGX\AppData\Local\Microsoft\Windows\Temporary Internet Files\Content.IE5\1P7Q6WR0\AsWNY[1].jpg"/>
          <p:cNvPicPr>
            <a:picLocks noChangeAspect="1" noChangeArrowheads="1"/>
          </p:cNvPicPr>
          <p:nvPr/>
        </p:nvPicPr>
        <p:blipFill>
          <a:blip r:embed="rId2" cstate="print"/>
          <a:srcRect/>
          <a:stretch>
            <a:fillRect/>
          </a:stretch>
        </p:blipFill>
        <p:spPr bwMode="auto">
          <a:xfrm>
            <a:off x="1763688" y="2564904"/>
            <a:ext cx="1173832" cy="854224"/>
          </a:xfrm>
          <a:prstGeom prst="rect">
            <a:avLst/>
          </a:prstGeom>
          <a:noFill/>
        </p:spPr>
      </p:pic>
      <p:pic>
        <p:nvPicPr>
          <p:cNvPr id="8" name="Picture 2" descr="C:\Users\richard.PFGX\AppData\Local\Microsoft\Windows\Temporary Internet Files\Content.IE5\1P7Q6WR0\AsWNY[1].jpg"/>
          <p:cNvPicPr>
            <a:picLocks noChangeAspect="1" noChangeArrowheads="1"/>
          </p:cNvPicPr>
          <p:nvPr/>
        </p:nvPicPr>
        <p:blipFill>
          <a:blip r:embed="rId2" cstate="print"/>
          <a:srcRect/>
          <a:stretch>
            <a:fillRect/>
          </a:stretch>
        </p:blipFill>
        <p:spPr bwMode="auto">
          <a:xfrm>
            <a:off x="1259632" y="3717032"/>
            <a:ext cx="1173832" cy="854224"/>
          </a:xfrm>
          <a:prstGeom prst="rect">
            <a:avLst/>
          </a:prstGeom>
          <a:noFill/>
        </p:spPr>
      </p:pic>
      <p:pic>
        <p:nvPicPr>
          <p:cNvPr id="9" name="Picture 2" descr="C:\Users\richard.PFGX\AppData\Local\Microsoft\Windows\Temporary Internet Files\Content.IE5\1P7Q6WR0\AsWNY[1].jpg"/>
          <p:cNvPicPr>
            <a:picLocks noChangeAspect="1" noChangeArrowheads="1"/>
          </p:cNvPicPr>
          <p:nvPr/>
        </p:nvPicPr>
        <p:blipFill>
          <a:blip r:embed="rId2" cstate="print"/>
          <a:srcRect/>
          <a:stretch>
            <a:fillRect/>
          </a:stretch>
        </p:blipFill>
        <p:spPr bwMode="auto">
          <a:xfrm>
            <a:off x="2555776" y="2708920"/>
            <a:ext cx="1173832" cy="854224"/>
          </a:xfrm>
          <a:prstGeom prst="rect">
            <a:avLst/>
          </a:prstGeom>
          <a:noFill/>
        </p:spPr>
      </p:pic>
      <p:pic>
        <p:nvPicPr>
          <p:cNvPr id="10" name="Picture 2" descr="C:\Users\richard.PFGX\AppData\Local\Microsoft\Windows\Temporary Internet Files\Content.IE5\1P7Q6WR0\AsWNY[1].jpg"/>
          <p:cNvPicPr>
            <a:picLocks noChangeAspect="1" noChangeArrowheads="1"/>
          </p:cNvPicPr>
          <p:nvPr/>
        </p:nvPicPr>
        <p:blipFill>
          <a:blip r:embed="rId2" cstate="print"/>
          <a:srcRect/>
          <a:stretch>
            <a:fillRect/>
          </a:stretch>
        </p:blipFill>
        <p:spPr bwMode="auto">
          <a:xfrm>
            <a:off x="467544" y="3573016"/>
            <a:ext cx="1173832" cy="854224"/>
          </a:xfrm>
          <a:prstGeom prst="rect">
            <a:avLst/>
          </a:prstGeom>
          <a:noFill/>
        </p:spPr>
      </p:pic>
      <p:pic>
        <p:nvPicPr>
          <p:cNvPr id="11" name="Picture 2" descr="C:\Users\richard.PFGX\AppData\Local\Microsoft\Windows\Temporary Internet Files\Content.IE5\1P7Q6WR0\AsWNY[1].jpg"/>
          <p:cNvPicPr>
            <a:picLocks noChangeAspect="1" noChangeArrowheads="1"/>
          </p:cNvPicPr>
          <p:nvPr/>
        </p:nvPicPr>
        <p:blipFill>
          <a:blip r:embed="rId2" cstate="print"/>
          <a:srcRect/>
          <a:stretch>
            <a:fillRect/>
          </a:stretch>
        </p:blipFill>
        <p:spPr bwMode="auto">
          <a:xfrm>
            <a:off x="1115616" y="1484784"/>
            <a:ext cx="1173832" cy="854224"/>
          </a:xfrm>
          <a:prstGeom prst="rect">
            <a:avLst/>
          </a:prstGeom>
          <a:noFill/>
        </p:spPr>
      </p:pic>
      <p:pic>
        <p:nvPicPr>
          <p:cNvPr id="12" name="Picture 2" descr="C:\Users\richard.PFGX\AppData\Local\Microsoft\Windows\Temporary Internet Files\Content.IE5\1P7Q6WR0\AsWNY[1].jp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1043608" y="5085184"/>
            <a:ext cx="1173832" cy="854224"/>
          </a:xfrm>
          <a:prstGeom prst="rect">
            <a:avLst/>
          </a:prstGeom>
          <a:noFill/>
        </p:spPr>
      </p:pic>
      <p:pic>
        <p:nvPicPr>
          <p:cNvPr id="13" name="Picture 2" descr="C:\Users\richard.PFGX\AppData\Local\Microsoft\Windows\Temporary Internet Files\Content.IE5\1P7Q6WR0\AsWNY[1].jpg"/>
          <p:cNvPicPr>
            <a:picLocks noChangeAspect="1" noChangeArrowheads="1"/>
          </p:cNvPicPr>
          <p:nvPr/>
        </p:nvPicPr>
        <p:blipFill>
          <a:blip r:embed="rId2" cstate="print"/>
          <a:srcRect/>
          <a:stretch>
            <a:fillRect/>
          </a:stretch>
        </p:blipFill>
        <p:spPr bwMode="auto">
          <a:xfrm>
            <a:off x="323528" y="1556792"/>
            <a:ext cx="1173832" cy="854224"/>
          </a:xfrm>
          <a:prstGeom prst="rect">
            <a:avLst/>
          </a:prstGeom>
          <a:noFill/>
        </p:spPr>
      </p:pic>
      <p:pic>
        <p:nvPicPr>
          <p:cNvPr id="14" name="Picture 2" descr="C:\Users\richard.PFGX\AppData\Local\Microsoft\Windows\Temporary Internet Files\Content.IE5\1P7Q6WR0\AsWNY[1].jp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1835696" y="1700808"/>
            <a:ext cx="1173832" cy="854224"/>
          </a:xfrm>
          <a:prstGeom prst="rect">
            <a:avLst/>
          </a:prstGeom>
          <a:solidFill>
            <a:srgbClr val="00B050"/>
          </a:solidFill>
        </p:spPr>
      </p:pic>
      <p:sp>
        <p:nvSpPr>
          <p:cNvPr id="15" name="Rectangle 14"/>
          <p:cNvSpPr/>
          <p:nvPr/>
        </p:nvSpPr>
        <p:spPr>
          <a:xfrm>
            <a:off x="3491880" y="2413338"/>
            <a:ext cx="5040560" cy="2308324"/>
          </a:xfrm>
          <a:prstGeom prst="rect">
            <a:avLst/>
          </a:prstGeom>
          <a:solidFill>
            <a:schemeClr val="accent6"/>
          </a:solidFill>
        </p:spPr>
        <p:txBody>
          <a:bodyPr wrap="square">
            <a:spAutoFit/>
          </a:bodyPr>
          <a:lstStyle/>
          <a:p>
            <a:r>
              <a:rPr lang="en-GB" dirty="0" smtClean="0">
                <a:solidFill>
                  <a:srgbClr val="00B050"/>
                </a:solidFill>
              </a:rPr>
              <a:t>Give a set number of children a bib to wear. Children try to run from the children with the bib. If they are tagged they have to pretend to sit on the toilet and wait for a free child to release them by pushing their arm down and shout. Can vary the size of the area and the amount of children wearing a tag to make it harder. Make sure the area is safe from any hazards.</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72542" y="188640"/>
            <a:ext cx="9071457" cy="6552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88640"/>
            <a:ext cx="9144000" cy="648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normAutofit fontScale="90000"/>
          </a:bodyPr>
          <a:lstStyle/>
          <a:p>
            <a:r>
              <a:rPr lang="en-GB" dirty="0" smtClean="0"/>
              <a:t>FUNdamentals</a:t>
            </a:r>
            <a:br>
              <a:rPr lang="en-GB" dirty="0" smtClean="0"/>
            </a:br>
            <a:r>
              <a:rPr lang="en-GB" sz="2200" dirty="0" smtClean="0"/>
              <a:t>All of the below skills will vary from pupil to pupil but they should be encouraged to work at their own pace and hopefully develop resilience skills whilst having fun. </a:t>
            </a:r>
            <a:endParaRPr lang="en-GB" dirty="0"/>
          </a:p>
        </p:txBody>
      </p:sp>
      <p:pic>
        <p:nvPicPr>
          <p:cNvPr id="21509" name="Picture 5"/>
          <p:cNvPicPr>
            <a:picLocks noGrp="1" noChangeAspect="1" noChangeArrowheads="1"/>
          </p:cNvPicPr>
          <p:nvPr>
            <p:ph idx="1"/>
          </p:nvPr>
        </p:nvPicPr>
        <p:blipFill>
          <a:blip r:embed="rId3" cstate="print"/>
          <a:srcRect l="18637" t="18231" r="13083" b="14107"/>
          <a:stretch>
            <a:fillRect/>
          </a:stretch>
        </p:blipFill>
        <p:spPr>
          <a:xfrm>
            <a:off x="1476375" y="2362200"/>
            <a:ext cx="6551613" cy="3946525"/>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332656"/>
            <a:ext cx="9036496" cy="612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16632"/>
            <a:ext cx="8892480" cy="6552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11828" y="1"/>
            <a:ext cx="8724667" cy="6597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07504" y="260648"/>
            <a:ext cx="8856984" cy="64141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323528" y="361604"/>
            <a:ext cx="8496944" cy="60917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GB" b="1" dirty="0" smtClean="0">
                <a:solidFill>
                  <a:schemeClr val="bg1"/>
                </a:solidFill>
              </a:rPr>
              <a:t>Key Stage 2 game based activities</a:t>
            </a:r>
            <a:endParaRPr lang="en-US" b="1" dirty="0">
              <a:solidFill>
                <a:schemeClr val="bg1"/>
              </a:solidFill>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55000" lnSpcReduction="20000"/>
          </a:bodyPr>
          <a:lstStyle/>
          <a:p>
            <a:r>
              <a:rPr lang="en-GB" dirty="0" smtClean="0">
                <a:solidFill>
                  <a:schemeClr val="bg1"/>
                </a:solidFill>
              </a:rPr>
              <a:t>In Key Stage two you can adapt the lesson plans for Key Stage one but make it more game specific. The participation in team games, developing simple tactics for attacking and defending will stretch all pupils. I always put pupils of equal ability together to play against other players of similar ability  as pupils get frustrated with pupils if they feel they are not of the same ability. Differentiation is easy to adapt and all pupils are happy as they are working at their ability and against pupils of similar ability.</a:t>
            </a:r>
          </a:p>
          <a:p>
            <a:r>
              <a:rPr lang="en-GB" dirty="0" smtClean="0">
                <a:solidFill>
                  <a:schemeClr val="bg1"/>
                </a:solidFill>
              </a:rPr>
              <a:t> Students would have to play in a small sided team and play directly against another team. This would allow students not only an opportunity to apply their skills in pressure situations but also to adapt them and make choices about what skills to use in particular moments. The themes you could choose to focus on are;</a:t>
            </a:r>
          </a:p>
          <a:p>
            <a:r>
              <a:rPr lang="en-GB" dirty="0" smtClean="0">
                <a:solidFill>
                  <a:schemeClr val="bg1"/>
                </a:solidFill>
              </a:rPr>
              <a:t>Transition</a:t>
            </a:r>
          </a:p>
          <a:p>
            <a:r>
              <a:rPr lang="en-GB" dirty="0" smtClean="0">
                <a:solidFill>
                  <a:schemeClr val="bg1"/>
                </a:solidFill>
              </a:rPr>
              <a:t>Changing the angle of attack</a:t>
            </a:r>
          </a:p>
          <a:p>
            <a:r>
              <a:rPr lang="en-GB" dirty="0" smtClean="0">
                <a:solidFill>
                  <a:schemeClr val="bg1"/>
                </a:solidFill>
              </a:rPr>
              <a:t>Recognising Patterns</a:t>
            </a:r>
          </a:p>
          <a:p>
            <a:r>
              <a:rPr lang="en-GB" dirty="0" smtClean="0">
                <a:solidFill>
                  <a:schemeClr val="bg1"/>
                </a:solidFill>
              </a:rPr>
              <a:t>Strategy</a:t>
            </a:r>
          </a:p>
          <a:p>
            <a:r>
              <a:rPr lang="en-GB" dirty="0" smtClean="0">
                <a:solidFill>
                  <a:schemeClr val="bg1"/>
                </a:solidFill>
              </a:rPr>
              <a:t>Split attack</a:t>
            </a:r>
          </a:p>
          <a:p>
            <a:r>
              <a:rPr lang="en-GB" dirty="0" smtClean="0">
                <a:solidFill>
                  <a:schemeClr val="bg1"/>
                </a:solidFill>
              </a:rPr>
              <a:t>Ready Positions</a:t>
            </a:r>
          </a:p>
          <a:p>
            <a:r>
              <a:rPr lang="en-GB" dirty="0" smtClean="0">
                <a:solidFill>
                  <a:schemeClr val="bg1"/>
                </a:solidFill>
              </a:rPr>
              <a:t>Arriving at the correct moment</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1023" descr="C:\Users\richard.PFGX\Pictures\Roll goal.png"/>
          <p:cNvPicPr>
            <a:picLocks noChangeAspect="1" noChangeArrowheads="1"/>
          </p:cNvPicPr>
          <p:nvPr/>
        </p:nvPicPr>
        <p:blipFill>
          <a:blip r:embed="rId2" cstate="print"/>
          <a:srcRect/>
          <a:stretch>
            <a:fillRect/>
          </a:stretch>
        </p:blipFill>
        <p:spPr bwMode="auto">
          <a:xfrm>
            <a:off x="0" y="0"/>
            <a:ext cx="9143999" cy="685799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1023" descr="C:\Users\richard.PFGX\Pictures\Transition poster.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1023" descr="C:\Users\richard.PFGX\Pictures\Volleyball.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1022" descr="C:\Users\richard.PFGX\Pictures\Bounce ball.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AIMS of the CPD</a:t>
            </a:r>
            <a:endParaRPr lang="en-US" b="1" dirty="0">
              <a:solidFill>
                <a:srgbClr val="FF0000"/>
              </a:solidFill>
            </a:endParaRPr>
          </a:p>
        </p:txBody>
      </p:sp>
      <p:sp>
        <p:nvSpPr>
          <p:cNvPr id="3" name="Content Placeholder 2"/>
          <p:cNvSpPr>
            <a:spLocks noGrp="1"/>
          </p:cNvSpPr>
          <p:nvPr>
            <p:ph idx="1"/>
          </p:nvPr>
        </p:nvSpPr>
        <p:spPr>
          <a:xfrm>
            <a:off x="457200" y="1268760"/>
            <a:ext cx="8229600" cy="4857403"/>
          </a:xfrm>
        </p:spPr>
        <p:txBody>
          <a:bodyPr>
            <a:normAutofit fontScale="47500" lnSpcReduction="20000"/>
          </a:bodyPr>
          <a:lstStyle/>
          <a:p>
            <a:r>
              <a:rPr lang="en-GB" b="1" dirty="0" smtClean="0"/>
              <a:t>I will try to break down each skill and suggest different activities which can be used to carry out the skills. Remember to always be brave enough to adapt or change as you will know the pupils and your class the best. I have devised lesson plans for Key Stage one but for Key Stage two I have given games which can be played to enhance the skills which they should have learnt during their time in Key Stage one. At the end I have also provided resource cards which can be used during your lessons.</a:t>
            </a:r>
          </a:p>
          <a:p>
            <a:pPr>
              <a:buNone/>
            </a:pPr>
            <a:r>
              <a:rPr lang="en-GB" b="1" dirty="0" smtClean="0"/>
              <a:t> </a:t>
            </a:r>
          </a:p>
          <a:p>
            <a:r>
              <a:rPr lang="en-GB" b="1" dirty="0" smtClean="0"/>
              <a:t>It is always important to consider the area and the equipment that you have available to you as this will vary from school to school.</a:t>
            </a:r>
          </a:p>
          <a:p>
            <a:endParaRPr lang="en-GB" b="1" dirty="0" smtClean="0"/>
          </a:p>
          <a:p>
            <a:r>
              <a:rPr lang="en-GB" b="1" dirty="0" smtClean="0"/>
              <a:t>The aim is for the pupils to learn some new skills whilst having fun in the process. Don’t be afraid to stretch the more able pupils and always give the pupils plenty of encouragement. I find by stretching the more able pupils will help with their behaviour as they are being stretched and tend to be more focused. This can be achieved by introducing differences in the equipment, space or introducing conditions within the skill/game.</a:t>
            </a:r>
          </a:p>
          <a:p>
            <a:pPr>
              <a:buNone/>
            </a:pPr>
            <a:r>
              <a:rPr lang="en-GB" b="1" dirty="0" smtClean="0"/>
              <a:t> </a:t>
            </a:r>
          </a:p>
          <a:p>
            <a:r>
              <a:rPr lang="en-GB" b="1" dirty="0" smtClean="0"/>
              <a:t>You will always find some pupils whom you teach find their physical ability more challenging than others but remember to always praise those and this should help them to adopt a positive attitude towards physical activities.  </a:t>
            </a:r>
          </a:p>
          <a:p>
            <a:pPr>
              <a:buNone/>
            </a:pPr>
            <a:r>
              <a:rPr lang="en-GB" b="1" dirty="0" smtClean="0"/>
              <a:t> </a:t>
            </a:r>
            <a:endParaRPr lang="en-US" b="1" dirty="0"/>
          </a:p>
        </p:txBody>
      </p:sp>
      <p:pic>
        <p:nvPicPr>
          <p:cNvPr id="2050" name="Picture 2" descr="C:\Users\richard.PFGX\AppData\Local\Microsoft\Windows\Temporary Internet Files\Content.IE5\9G7BFI9X\200px-Face-grin.svg[1].png"/>
          <p:cNvPicPr>
            <a:picLocks noChangeAspect="1" noChangeArrowheads="1"/>
          </p:cNvPicPr>
          <p:nvPr/>
        </p:nvPicPr>
        <p:blipFill>
          <a:blip r:embed="rId2" cstate="print"/>
          <a:srcRect/>
          <a:stretch>
            <a:fillRect/>
          </a:stretch>
        </p:blipFill>
        <p:spPr bwMode="auto">
          <a:xfrm>
            <a:off x="7740352" y="0"/>
            <a:ext cx="1256928" cy="1256928"/>
          </a:xfrm>
          <a:prstGeom prst="rect">
            <a:avLst/>
          </a:prstGeom>
          <a:noFill/>
        </p:spPr>
      </p:pic>
      <p:pic>
        <p:nvPicPr>
          <p:cNvPr id="2051" name="Picture 3" descr="C:\Users\richard.PFGX\AppData\Local\Microsoft\Windows\Temporary Internet Files\Content.IE5\0BOCXTAO\The_word_of_Fun[1].jpg"/>
          <p:cNvPicPr>
            <a:picLocks noChangeAspect="1" noChangeArrowheads="1"/>
          </p:cNvPicPr>
          <p:nvPr/>
        </p:nvPicPr>
        <p:blipFill>
          <a:blip r:embed="rId3" cstate="print"/>
          <a:srcRect/>
          <a:stretch>
            <a:fillRect/>
          </a:stretch>
        </p:blipFill>
        <p:spPr bwMode="auto">
          <a:xfrm>
            <a:off x="6732240" y="5373216"/>
            <a:ext cx="2228272" cy="1263030"/>
          </a:xfrm>
          <a:prstGeom prst="rect">
            <a:avLst/>
          </a:prstGeom>
          <a:noFill/>
        </p:spPr>
      </p:pic>
      <p:pic>
        <p:nvPicPr>
          <p:cNvPr id="2052" name="Picture 4" descr="C:\Users\richard.PFGX\AppData\Local\Microsoft\Windows\Temporary Internet Files\Content.IE5\25IPNTHM\screen-shot-2015-04-11-at-4-51-56-pm[1].png"/>
          <p:cNvPicPr>
            <a:picLocks noChangeAspect="1" noChangeArrowheads="1"/>
          </p:cNvPicPr>
          <p:nvPr/>
        </p:nvPicPr>
        <p:blipFill>
          <a:blip r:embed="rId4" cstate="print"/>
          <a:srcRect/>
          <a:stretch>
            <a:fillRect/>
          </a:stretch>
        </p:blipFill>
        <p:spPr bwMode="auto">
          <a:xfrm>
            <a:off x="3131840" y="5445224"/>
            <a:ext cx="2843808" cy="1033481"/>
          </a:xfrm>
          <a:prstGeom prst="rect">
            <a:avLst/>
          </a:prstGeom>
          <a:noFill/>
        </p:spPr>
      </p:pic>
      <p:pic>
        <p:nvPicPr>
          <p:cNvPr id="2053" name="Picture 5" descr="C:\Users\richard.PFGX\AppData\Local\Microsoft\Windows\Temporary Internet Files\Content.IE5\HLOTVUTF\School_20Kids[1].gif"/>
          <p:cNvPicPr>
            <a:picLocks noChangeAspect="1" noChangeArrowheads="1"/>
          </p:cNvPicPr>
          <p:nvPr/>
        </p:nvPicPr>
        <p:blipFill>
          <a:blip r:embed="rId5" cstate="print"/>
          <a:srcRect/>
          <a:stretch>
            <a:fillRect/>
          </a:stretch>
        </p:blipFill>
        <p:spPr bwMode="auto">
          <a:xfrm>
            <a:off x="323528" y="0"/>
            <a:ext cx="2076004" cy="123311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1023" descr="C:\Users\richard.PFGX\Pictures\Connect 4.png"/>
          <p:cNvPicPr>
            <a:picLocks noChangeAspect="1" noChangeArrowheads="1"/>
          </p:cNvPicPr>
          <p:nvPr/>
        </p:nvPicPr>
        <p:blipFill>
          <a:blip r:embed="rId2" cstate="print"/>
          <a:srcRect/>
          <a:stretch>
            <a:fillRect/>
          </a:stretch>
        </p:blipFill>
        <p:spPr bwMode="auto">
          <a:xfrm>
            <a:off x="0" y="31291"/>
            <a:ext cx="9144000" cy="682670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0" y="0"/>
            <a:ext cx="9906000" cy="685800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38100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1267" name="Picture 3"/>
          <p:cNvPicPr>
            <a:picLocks noChangeAspect="1" noChangeArrowheads="1"/>
          </p:cNvPicPr>
          <p:nvPr/>
        </p:nvPicPr>
        <p:blipFill>
          <a:blip r:embed="rId2" cstate="print"/>
          <a:srcRect/>
          <a:stretch>
            <a:fillRect/>
          </a:stretch>
        </p:blipFill>
        <p:spPr bwMode="auto">
          <a:xfrm>
            <a:off x="-38100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179512" y="404664"/>
            <a:ext cx="8640960" cy="5721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179512" y="332656"/>
            <a:ext cx="8712968" cy="57935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dirty="0" smtClean="0">
                <a:solidFill>
                  <a:srgbClr val="FF0000"/>
                </a:solidFill>
              </a:rPr>
              <a:t>FUNdamentals of Movement </a:t>
            </a:r>
            <a:br>
              <a:rPr lang="en-US" sz="5300" b="1" dirty="0" smtClean="0">
                <a:solidFill>
                  <a:srgbClr val="FF0000"/>
                </a:solidFill>
              </a:rPr>
            </a:br>
            <a:endParaRPr lang="en-US" dirty="0">
              <a:solidFill>
                <a:srgbClr val="FF0000"/>
              </a:solidFill>
            </a:endParaRPr>
          </a:p>
        </p:txBody>
      </p:sp>
      <p:pic>
        <p:nvPicPr>
          <p:cNvPr id="20484" name="Picture 4"/>
          <p:cNvPicPr>
            <a:picLocks noGrp="1" noChangeAspect="1" noChangeArrowheads="1"/>
          </p:cNvPicPr>
          <p:nvPr>
            <p:ph idx="1"/>
          </p:nvPr>
        </p:nvPicPr>
        <p:blipFill>
          <a:blip r:embed="rId2" cstate="print"/>
          <a:srcRect/>
          <a:stretch>
            <a:fillRect/>
          </a:stretch>
        </p:blipFill>
        <p:spPr bwMode="auto">
          <a:xfrm>
            <a:off x="2411760" y="2266332"/>
            <a:ext cx="4176464" cy="3826964"/>
          </a:xfrm>
          <a:prstGeom prst="rect">
            <a:avLst/>
          </a:prstGeom>
          <a:noFill/>
          <a:ln w="9525">
            <a:noFill/>
            <a:miter lim="800000"/>
            <a:headEnd/>
            <a:tailEnd/>
          </a:ln>
        </p:spPr>
      </p:pic>
      <p:sp>
        <p:nvSpPr>
          <p:cNvPr id="7" name="TextBox 6"/>
          <p:cNvSpPr txBox="1"/>
          <p:nvPr/>
        </p:nvSpPr>
        <p:spPr>
          <a:xfrm>
            <a:off x="323528" y="1052737"/>
            <a:ext cx="6912768" cy="1323439"/>
          </a:xfrm>
          <a:prstGeom prst="rect">
            <a:avLst/>
          </a:prstGeom>
          <a:noFill/>
        </p:spPr>
        <p:txBody>
          <a:bodyPr wrap="square" rtlCol="0">
            <a:spAutoFit/>
          </a:bodyPr>
          <a:lstStyle/>
          <a:p>
            <a:r>
              <a:rPr lang="en-GB" sz="3200" b="1" dirty="0" smtClean="0">
                <a:solidFill>
                  <a:srgbClr val="FF0000"/>
                </a:solidFill>
              </a:rPr>
              <a:t>Balance; </a:t>
            </a:r>
            <a:r>
              <a:rPr lang="en-GB" sz="2400" b="1" dirty="0" smtClean="0">
                <a:solidFill>
                  <a:srgbClr val="FF0000"/>
                </a:solidFill>
              </a:rPr>
              <a:t>a state in which the body remains reasonably steady and stable.</a:t>
            </a:r>
          </a:p>
          <a:p>
            <a:endParaRPr lang="en-US" sz="2400" b="1" dirty="0">
              <a:solidFill>
                <a:srgbClr val="FF0000"/>
              </a:solidFill>
            </a:endParaRPr>
          </a:p>
        </p:txBody>
      </p:sp>
      <p:sp>
        <p:nvSpPr>
          <p:cNvPr id="12" name="TextBox 11"/>
          <p:cNvSpPr txBox="1"/>
          <p:nvPr/>
        </p:nvSpPr>
        <p:spPr>
          <a:xfrm>
            <a:off x="6948264" y="5445224"/>
            <a:ext cx="1512168" cy="830997"/>
          </a:xfrm>
          <a:prstGeom prst="rect">
            <a:avLst/>
          </a:prstGeom>
          <a:noFill/>
        </p:spPr>
        <p:txBody>
          <a:bodyPr wrap="square" rtlCol="0">
            <a:spAutoFit/>
          </a:bodyPr>
          <a:lstStyle/>
          <a:p>
            <a:r>
              <a:rPr lang="en-GB" sz="2400" dirty="0" smtClean="0">
                <a:solidFill>
                  <a:srgbClr val="FF0000"/>
                </a:solidFill>
              </a:rPr>
              <a:t>Core Strength</a:t>
            </a:r>
            <a:endParaRPr lang="en-US" sz="2400" dirty="0">
              <a:solidFill>
                <a:srgbClr val="FF0000"/>
              </a:solidFill>
            </a:endParaRPr>
          </a:p>
        </p:txBody>
      </p:sp>
      <p:sp>
        <p:nvSpPr>
          <p:cNvPr id="13" name="TextBox 12"/>
          <p:cNvSpPr txBox="1"/>
          <p:nvPr/>
        </p:nvSpPr>
        <p:spPr>
          <a:xfrm>
            <a:off x="1763688" y="2420888"/>
            <a:ext cx="1944216" cy="830997"/>
          </a:xfrm>
          <a:prstGeom prst="rect">
            <a:avLst/>
          </a:prstGeom>
          <a:noFill/>
        </p:spPr>
        <p:txBody>
          <a:bodyPr wrap="square" rtlCol="0">
            <a:spAutoFit/>
          </a:bodyPr>
          <a:lstStyle/>
          <a:p>
            <a:r>
              <a:rPr lang="en-GB" sz="2400" dirty="0" smtClean="0">
                <a:solidFill>
                  <a:srgbClr val="FF0000"/>
                </a:solidFill>
              </a:rPr>
              <a:t>Centre of gravity</a:t>
            </a:r>
            <a:endParaRPr lang="en-US" sz="2400" dirty="0">
              <a:solidFill>
                <a:srgbClr val="FF0000"/>
              </a:solidFill>
            </a:endParaRPr>
          </a:p>
        </p:txBody>
      </p:sp>
      <p:sp>
        <p:nvSpPr>
          <p:cNvPr id="14" name="TextBox 13"/>
          <p:cNvSpPr txBox="1"/>
          <p:nvPr/>
        </p:nvSpPr>
        <p:spPr>
          <a:xfrm>
            <a:off x="6732240" y="2348880"/>
            <a:ext cx="2016224" cy="830997"/>
          </a:xfrm>
          <a:prstGeom prst="rect">
            <a:avLst/>
          </a:prstGeom>
          <a:noFill/>
        </p:spPr>
        <p:txBody>
          <a:bodyPr wrap="square" rtlCol="0">
            <a:spAutoFit/>
          </a:bodyPr>
          <a:lstStyle/>
          <a:p>
            <a:r>
              <a:rPr lang="en-GB" sz="2400" dirty="0" smtClean="0">
                <a:solidFill>
                  <a:srgbClr val="FF0000"/>
                </a:solidFill>
              </a:rPr>
              <a:t>Counter balance</a:t>
            </a:r>
            <a:endParaRPr lang="en-US" sz="2400" dirty="0">
              <a:solidFill>
                <a:srgbClr val="FF0000"/>
              </a:solidFill>
            </a:endParaRPr>
          </a:p>
        </p:txBody>
      </p:sp>
      <p:sp>
        <p:nvSpPr>
          <p:cNvPr id="15" name="TextBox 14"/>
          <p:cNvSpPr txBox="1"/>
          <p:nvPr/>
        </p:nvSpPr>
        <p:spPr>
          <a:xfrm>
            <a:off x="2627784" y="5733256"/>
            <a:ext cx="1584176" cy="830997"/>
          </a:xfrm>
          <a:prstGeom prst="rect">
            <a:avLst/>
          </a:prstGeom>
          <a:noFill/>
        </p:spPr>
        <p:txBody>
          <a:bodyPr wrap="square" rtlCol="0">
            <a:spAutoFit/>
          </a:bodyPr>
          <a:lstStyle/>
          <a:p>
            <a:r>
              <a:rPr lang="en-GB" sz="2400" dirty="0" smtClean="0">
                <a:solidFill>
                  <a:srgbClr val="FF0000"/>
                </a:solidFill>
              </a:rPr>
              <a:t>Base of support</a:t>
            </a:r>
            <a:endParaRPr lang="en-US" sz="2400" dirty="0">
              <a:solidFill>
                <a:srgbClr val="FF0000"/>
              </a:solidFill>
            </a:endParaRPr>
          </a:p>
        </p:txBody>
      </p:sp>
      <p:cxnSp>
        <p:nvCxnSpPr>
          <p:cNvPr id="10" name="Straight Arrow Connector 9"/>
          <p:cNvCxnSpPr/>
          <p:nvPr/>
        </p:nvCxnSpPr>
        <p:spPr>
          <a:xfrm>
            <a:off x="2987824" y="2924944"/>
            <a:ext cx="86409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436096" y="2924944"/>
            <a:ext cx="93610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580112" y="4869160"/>
            <a:ext cx="115212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347864" y="4581128"/>
            <a:ext cx="432048"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7410" name="Picture 2"/>
          <p:cNvPicPr>
            <a:picLocks noChangeAspect="1" noChangeArrowheads="1"/>
          </p:cNvPicPr>
          <p:nvPr/>
        </p:nvPicPr>
        <p:blipFill>
          <a:blip r:embed="rId2" cstate="print"/>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107504" y="332656"/>
            <a:ext cx="8856984" cy="58221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Link for sites where I got resources from </a:t>
            </a:r>
            <a:endParaRPr lang="en-US" dirty="0"/>
          </a:p>
        </p:txBody>
      </p:sp>
      <p:sp>
        <p:nvSpPr>
          <p:cNvPr id="3" name="Content Placeholder 2"/>
          <p:cNvSpPr>
            <a:spLocks noGrp="1"/>
          </p:cNvSpPr>
          <p:nvPr>
            <p:ph idx="1"/>
          </p:nvPr>
        </p:nvSpPr>
        <p:spPr/>
        <p:txBody>
          <a:bodyPr/>
          <a:lstStyle/>
          <a:p>
            <a:r>
              <a:rPr lang="en-US" sz="1800" i="1" u="sng" dirty="0" smtClean="0"/>
              <a:t>https://www.sasp.co.uk/uploads/</a:t>
            </a:r>
            <a:r>
              <a:rPr lang="en-US" sz="1800" b="1" i="1" u="sng" dirty="0" smtClean="0"/>
              <a:t>multiskills</a:t>
            </a:r>
            <a:r>
              <a:rPr lang="en-US" sz="1800" i="1" u="sng" dirty="0" smtClean="0"/>
              <a:t>-year-5-lessons-1-12.pdf</a:t>
            </a:r>
            <a:r>
              <a:rPr lang="en-US" sz="1800" u="sng" dirty="0" smtClean="0"/>
              <a:t> </a:t>
            </a:r>
          </a:p>
          <a:p>
            <a:r>
              <a:rPr lang="en-US" sz="1800" i="1" dirty="0" smtClean="0">
                <a:hlinkClick r:id="rId2"/>
              </a:rPr>
              <a:t>https://www.tes.com/teaching-resource/</a:t>
            </a:r>
            <a:r>
              <a:rPr lang="en-US" sz="1800" b="1" i="1" dirty="0" smtClean="0">
                <a:hlinkClick r:id="rId2"/>
              </a:rPr>
              <a:t>multiskills-station-cards</a:t>
            </a:r>
            <a:endParaRPr lang="en-US" sz="1800" b="1" i="1" dirty="0" smtClean="0"/>
          </a:p>
          <a:p>
            <a:r>
              <a:rPr lang="en-US" sz="1800" i="1" u="sng" dirty="0" smtClean="0">
                <a:hlinkClick r:id="rId3"/>
              </a:rPr>
              <a:t>https://sportscotland.org.uk/.../</a:t>
            </a:r>
            <a:r>
              <a:rPr lang="en-US" sz="1800" b="1" i="1" u="sng" dirty="0" smtClean="0">
                <a:hlinkClick r:id="rId3"/>
              </a:rPr>
              <a:t>multi</a:t>
            </a:r>
            <a:r>
              <a:rPr lang="en-US" sz="1800" i="1" u="sng" dirty="0" smtClean="0">
                <a:hlinkClick r:id="rId3"/>
              </a:rPr>
              <a:t>-</a:t>
            </a:r>
            <a:r>
              <a:rPr lang="en-US" sz="1800" b="1" i="1" u="sng" dirty="0" smtClean="0">
                <a:hlinkClick r:id="rId3"/>
              </a:rPr>
              <a:t>skills</a:t>
            </a:r>
            <a:r>
              <a:rPr lang="en-US" sz="1800" i="1" u="sng" dirty="0" smtClean="0">
                <a:hlinkClick r:id="rId3"/>
              </a:rPr>
              <a:t>/</a:t>
            </a:r>
            <a:r>
              <a:rPr lang="en-US" sz="1800" b="1" i="1" u="sng" dirty="0" smtClean="0">
                <a:hlinkClick r:id="rId3"/>
              </a:rPr>
              <a:t>multi-skills-course-resources</a:t>
            </a:r>
            <a:endParaRPr lang="en-US" sz="1800" b="1" i="1" u="sng" dirty="0" smtClean="0"/>
          </a:p>
          <a:p>
            <a:r>
              <a:rPr lang="en-US" sz="1800" i="1" dirty="0" smtClean="0"/>
              <a:t>https://binspireduk.co.uk/.../2017/08/Year-2-AT-1-</a:t>
            </a:r>
            <a:r>
              <a:rPr lang="en-US" sz="1800" b="1" i="1" dirty="0" smtClean="0"/>
              <a:t>Multiskills</a:t>
            </a:r>
            <a:r>
              <a:rPr lang="en-US" sz="1800" i="1" dirty="0" smtClean="0"/>
              <a:t>-Unit.pdf</a:t>
            </a:r>
            <a:endParaRPr lang="en-US" sz="1800"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9512" y="332656"/>
            <a:ext cx="8856984" cy="58785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b="1" dirty="0" smtClean="0">
                <a:solidFill>
                  <a:srgbClr val="FF0000"/>
                </a:solidFill>
              </a:rPr>
              <a:t>Key Stage 1-Multi-Skills</a:t>
            </a:r>
            <a:r>
              <a:rPr lang="en-US" dirty="0" smtClean="0">
                <a:solidFill>
                  <a:srgbClr val="FF0000"/>
                </a:solidFill>
              </a:rPr>
              <a:t/>
            </a:r>
            <a:br>
              <a:rPr lang="en-US" dirty="0" smtClean="0">
                <a:solidFill>
                  <a:srgbClr val="FF0000"/>
                </a:solidFill>
              </a:rPr>
            </a:br>
            <a:r>
              <a:rPr lang="en-US" b="1" dirty="0" smtClean="0">
                <a:solidFill>
                  <a:srgbClr val="FF0000"/>
                </a:solidFill>
              </a:rPr>
              <a:t>www.h</a:t>
            </a:r>
            <a:r>
              <a:rPr lang="en-US" dirty="0" smtClean="0">
                <a:solidFill>
                  <a:srgbClr val="FF0000"/>
                </a:solidFill>
              </a:rPr>
              <a:t>Key Stage 1-Multi-Skills</a:t>
            </a:r>
            <a:br>
              <a:rPr lang="en-US" dirty="0" smtClean="0">
                <a:solidFill>
                  <a:srgbClr val="FF0000"/>
                </a:solidFill>
              </a:rPr>
            </a:br>
            <a:r>
              <a:rPr lang="en-US" b="1" dirty="0" smtClean="0">
                <a:solidFill>
                  <a:srgbClr val="FF0000"/>
                </a:solidFill>
              </a:rPr>
              <a:t>www.healthyheroes.co.uk</a:t>
            </a:r>
            <a:br>
              <a:rPr lang="en-US" b="1" dirty="0" smtClean="0">
                <a:solidFill>
                  <a:srgbClr val="FF0000"/>
                </a:solidFill>
              </a:rPr>
            </a:br>
            <a:r>
              <a:rPr lang="en-US" b="1" dirty="0" smtClean="0">
                <a:solidFill>
                  <a:srgbClr val="FF0000"/>
                </a:solidFill>
              </a:rPr>
              <a:t>Lesson: 1/6:- Balance Time: 45 - 60 mins</a:t>
            </a:r>
            <a:r>
              <a:rPr lang="en-US" b="1" dirty="0" smtClean="0"/>
              <a:t/>
            </a:r>
            <a:br>
              <a:rPr lang="en-US" b="1" dirty="0" smtClean="0"/>
            </a:br>
            <a:endParaRPr lang="en-US" b="1" dirty="0" smtClean="0"/>
          </a:p>
          <a:p>
            <a:r>
              <a:rPr lang="en-GB" b="1" dirty="0" smtClean="0">
                <a:solidFill>
                  <a:srgbClr val="FF0000"/>
                </a:solidFill>
              </a:rPr>
              <a:t>Main Learning Objectives: </a:t>
            </a:r>
            <a:r>
              <a:rPr lang="en-GB" dirty="0" smtClean="0">
                <a:solidFill>
                  <a:srgbClr val="FF0000"/>
                </a:solidFill>
              </a:rPr>
              <a:t>For the children to explore static balancing and understand the </a:t>
            </a:r>
            <a:r>
              <a:rPr lang="en-US" dirty="0" smtClean="0">
                <a:solidFill>
                  <a:srgbClr val="FF0000"/>
                </a:solidFill>
              </a:rPr>
              <a:t>concept of bases.</a:t>
            </a:r>
            <a:br>
              <a:rPr lang="en-US" dirty="0" smtClean="0">
                <a:solidFill>
                  <a:srgbClr val="FF0000"/>
                </a:solidFill>
              </a:rPr>
            </a:br>
            <a:r>
              <a:rPr lang="en-GB" b="1" dirty="0" smtClean="0">
                <a:solidFill>
                  <a:srgbClr val="FF0000"/>
                </a:solidFill>
              </a:rPr>
              <a:t>Resources:</a:t>
            </a:r>
            <a:r>
              <a:rPr lang="en-GB" dirty="0" smtClean="0">
                <a:solidFill>
                  <a:srgbClr val="FF0000"/>
                </a:solidFill>
              </a:rPr>
              <a:t> Spots, cd player, lively music, whiteboard (to write down letters and numbers if </a:t>
            </a:r>
            <a:r>
              <a:rPr lang="en-US" dirty="0" smtClean="0">
                <a:solidFill>
                  <a:srgbClr val="FF0000"/>
                </a:solidFill>
              </a:rPr>
              <a:t>needed)</a:t>
            </a:r>
            <a:r>
              <a:rPr lang="en-US" dirty="0" smtClean="0"/>
              <a:t/>
            </a:r>
            <a:br>
              <a:rPr lang="en-US" dirty="0" smtClean="0"/>
            </a:br>
            <a:r>
              <a:rPr lang="en-US" b="1" dirty="0" smtClean="0">
                <a:solidFill>
                  <a:schemeClr val="tx1"/>
                </a:solidFill>
              </a:rPr>
              <a:t>Warm up [5 mins]</a:t>
            </a:r>
            <a:br>
              <a:rPr lang="en-US" b="1" dirty="0" smtClean="0">
                <a:solidFill>
                  <a:schemeClr val="tx1"/>
                </a:solidFill>
              </a:rPr>
            </a:br>
            <a:r>
              <a:rPr lang="en-US" b="1" dirty="0" smtClean="0">
                <a:solidFill>
                  <a:schemeClr val="tx1"/>
                </a:solidFill>
              </a:rPr>
              <a:t>Beans</a:t>
            </a:r>
            <a:r>
              <a:rPr lang="en-US" dirty="0" smtClean="0">
                <a:solidFill>
                  <a:schemeClr val="tx1"/>
                </a:solidFill>
              </a:rPr>
              <a:t/>
            </a:r>
            <a:br>
              <a:rPr lang="en-US" dirty="0" smtClean="0">
                <a:solidFill>
                  <a:schemeClr val="tx1"/>
                </a:solidFill>
              </a:rPr>
            </a:br>
            <a:r>
              <a:rPr lang="en-GB" sz="1600" dirty="0" smtClean="0">
                <a:solidFill>
                  <a:schemeClr val="tx1"/>
                </a:solidFill>
              </a:rPr>
              <a:t>Call out different types of beans: jumping beans, children jump; runner beans - run; green</a:t>
            </a:r>
            <a:r>
              <a:rPr lang="en-GB" sz="1400" dirty="0" smtClean="0">
                <a:solidFill>
                  <a:schemeClr val="tx1"/>
                </a:solidFill>
              </a:rPr>
              <a:t/>
            </a:r>
            <a:br>
              <a:rPr lang="en-GB" sz="1400" dirty="0" smtClean="0">
                <a:solidFill>
                  <a:schemeClr val="tx1"/>
                </a:solidFill>
              </a:rPr>
            </a:br>
            <a:r>
              <a:rPr lang="en-GB" sz="1600" dirty="0" smtClean="0">
                <a:solidFill>
                  <a:schemeClr val="tx1"/>
                </a:solidFill>
              </a:rPr>
              <a:t>beans - tall thin bodies; broad beans - still and wide; jelly beans - shake; baked beans - lay flat</a:t>
            </a:r>
            <a:br>
              <a:rPr lang="en-GB" sz="1600" dirty="0" smtClean="0">
                <a:solidFill>
                  <a:schemeClr val="tx1"/>
                </a:solidFill>
              </a:rPr>
            </a:br>
            <a:r>
              <a:rPr lang="en-GB" sz="1600" dirty="0" smtClean="0">
                <a:solidFill>
                  <a:schemeClr val="tx1"/>
                </a:solidFill>
              </a:rPr>
              <a:t>on the floor; French beans - children call out "Oh la la.</a:t>
            </a:r>
            <a:r>
              <a:rPr lang="en-US" sz="1600" dirty="0" smtClean="0">
                <a:solidFill>
                  <a:schemeClr val="tx1"/>
                </a:solidFill>
              </a:rPr>
              <a:t> </a:t>
            </a: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Exploring Bases</a:t>
            </a:r>
            <a:br>
              <a:rPr lang="en-US" sz="1600" b="1" dirty="0" smtClean="0">
                <a:solidFill>
                  <a:schemeClr val="tx1"/>
                </a:solidFill>
              </a:rPr>
            </a:br>
            <a:r>
              <a:rPr lang="en-GB" sz="1600" dirty="0" smtClean="0">
                <a:solidFill>
                  <a:schemeClr val="tx1"/>
                </a:solidFill>
              </a:rPr>
              <a:t>Ask the children to lie on the floor on their backs with their hands by their sides. Explain that</a:t>
            </a:r>
            <a:br>
              <a:rPr lang="en-GB" sz="1600" dirty="0" smtClean="0">
                <a:solidFill>
                  <a:schemeClr val="tx1"/>
                </a:solidFill>
              </a:rPr>
            </a:br>
            <a:r>
              <a:rPr lang="en-GB" sz="1600" dirty="0" smtClean="0">
                <a:solidFill>
                  <a:schemeClr val="tx1"/>
                </a:solidFill>
              </a:rPr>
              <a:t>they have no chance of falling over they have a lot of their body on the floor. Ask the children to</a:t>
            </a:r>
            <a:br>
              <a:rPr lang="en-GB" sz="1600" dirty="0" smtClean="0">
                <a:solidFill>
                  <a:schemeClr val="tx1"/>
                </a:solidFill>
              </a:rPr>
            </a:br>
            <a:r>
              <a:rPr lang="en-GB" sz="1600" dirty="0" smtClean="0">
                <a:solidFill>
                  <a:schemeClr val="tx1"/>
                </a:solidFill>
              </a:rPr>
              <a:t>sit up. </a:t>
            </a:r>
            <a:r>
              <a:rPr lang="en-GB" sz="1600" i="1" dirty="0" smtClean="0">
                <a:solidFill>
                  <a:schemeClr val="tx1"/>
                </a:solidFill>
              </a:rPr>
              <a:t>Lightly push a child to demonstrate that they have a smaller base and therefore less</a:t>
            </a:r>
            <a:br>
              <a:rPr lang="en-GB" sz="1600" i="1" dirty="0" smtClean="0">
                <a:solidFill>
                  <a:schemeClr val="tx1"/>
                </a:solidFill>
              </a:rPr>
            </a:br>
            <a:r>
              <a:rPr lang="en-GB" sz="1600" dirty="0" smtClean="0">
                <a:solidFill>
                  <a:schemeClr val="tx1"/>
                </a:solidFill>
              </a:rPr>
              <a:t>balance. Finally ask the children to stand up. Explain that even though people walk around on</a:t>
            </a:r>
            <a:br>
              <a:rPr lang="en-GB" sz="1600" dirty="0" smtClean="0">
                <a:solidFill>
                  <a:schemeClr val="tx1"/>
                </a:solidFill>
              </a:rPr>
            </a:br>
            <a:r>
              <a:rPr lang="en-GB" sz="1600" dirty="0" smtClean="0">
                <a:solidFill>
                  <a:schemeClr val="tx1"/>
                </a:solidFill>
              </a:rPr>
              <a:t>two legs we have a very small base and are not as balanced as animals that walk around on</a:t>
            </a:r>
            <a:br>
              <a:rPr lang="en-GB" sz="1600" dirty="0" smtClean="0">
                <a:solidFill>
                  <a:schemeClr val="tx1"/>
                </a:solidFill>
              </a:rPr>
            </a:br>
            <a:r>
              <a:rPr lang="en-GB" sz="1600" dirty="0" smtClean="0">
                <a:solidFill>
                  <a:schemeClr val="tx1"/>
                </a:solidFill>
              </a:rPr>
              <a:t>four legs. Ask the children to impersonate animals that walk with four legs.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2074242"/>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l"/>
            <a:r>
              <a:rPr lang="en-US" sz="2200" b="1" dirty="0" smtClean="0">
                <a:solidFill>
                  <a:schemeClr val="tx1"/>
                </a:solidFill>
              </a:rPr>
              <a:t>Balancing Games [30 mins]</a:t>
            </a:r>
            <a:br>
              <a:rPr lang="en-US" sz="2200" b="1" dirty="0" smtClean="0">
                <a:solidFill>
                  <a:schemeClr val="tx1"/>
                </a:solidFill>
              </a:rPr>
            </a:br>
            <a:r>
              <a:rPr lang="en-US" sz="2200" b="1" dirty="0" smtClean="0">
                <a:solidFill>
                  <a:schemeClr val="tx1"/>
                </a:solidFill>
              </a:rPr>
              <a:t>Balancing Statues</a:t>
            </a:r>
            <a:br>
              <a:rPr lang="en-US" sz="2200" b="1" dirty="0" smtClean="0">
                <a:solidFill>
                  <a:schemeClr val="tx1"/>
                </a:solidFill>
              </a:rPr>
            </a:br>
            <a:r>
              <a:rPr lang="en-GB" sz="1800" dirty="0" smtClean="0">
                <a:solidFill>
                  <a:schemeClr val="tx1"/>
                </a:solidFill>
              </a:rPr>
              <a:t>• Spread some throw down spots in the playing area. Make sure there are enough for</a:t>
            </a:r>
            <a:br>
              <a:rPr lang="en-GB" sz="1800" dirty="0" smtClean="0">
                <a:solidFill>
                  <a:schemeClr val="tx1"/>
                </a:solidFill>
              </a:rPr>
            </a:br>
            <a:r>
              <a:rPr lang="en-US" sz="1800" dirty="0" smtClean="0">
                <a:solidFill>
                  <a:schemeClr val="tx1"/>
                </a:solidFill>
              </a:rPr>
              <a:t>each child.</a:t>
            </a:r>
            <a:br>
              <a:rPr lang="en-US" sz="1800" dirty="0" smtClean="0">
                <a:solidFill>
                  <a:schemeClr val="tx1"/>
                </a:solidFill>
              </a:rPr>
            </a:br>
            <a:r>
              <a:rPr lang="en-GB" sz="1800" dirty="0" smtClean="0">
                <a:solidFill>
                  <a:schemeClr val="tx1"/>
                </a:solidFill>
              </a:rPr>
              <a:t>• Play some lively music (or on your whistle) children move around the spots using a</a:t>
            </a:r>
            <a:br>
              <a:rPr lang="en-GB" sz="1800" dirty="0" smtClean="0">
                <a:solidFill>
                  <a:schemeClr val="tx1"/>
                </a:solidFill>
              </a:rPr>
            </a:br>
            <a:r>
              <a:rPr lang="en-GB" sz="1800" dirty="0" smtClean="0">
                <a:solidFill>
                  <a:schemeClr val="tx1"/>
                </a:solidFill>
              </a:rPr>
              <a:t>range of fundamental movements (walk, jog, hop, side slide). When the music stops</a:t>
            </a:r>
            <a:br>
              <a:rPr lang="en-GB" sz="1800" dirty="0" smtClean="0">
                <a:solidFill>
                  <a:schemeClr val="tx1"/>
                </a:solidFill>
              </a:rPr>
            </a:br>
            <a:r>
              <a:rPr lang="en-GB" sz="1800" dirty="0" smtClean="0">
                <a:solidFill>
                  <a:schemeClr val="tx1"/>
                </a:solidFill>
              </a:rPr>
              <a:t>children, find a spots and perform a balance. Different balances to use: - stand on one</a:t>
            </a:r>
            <a:br>
              <a:rPr lang="en-GB" sz="1800" dirty="0" smtClean="0">
                <a:solidFill>
                  <a:schemeClr val="tx1"/>
                </a:solidFill>
              </a:rPr>
            </a:br>
            <a:r>
              <a:rPr lang="en-GB" sz="1800" dirty="0" smtClean="0">
                <a:solidFill>
                  <a:schemeClr val="tx1"/>
                </a:solidFill>
              </a:rPr>
              <a:t>leg; stand on one leg-write name with other foot, balance on bottom, and back.</a:t>
            </a:r>
            <a:endParaRPr lang="en-US" sz="1800" dirty="0">
              <a:solidFill>
                <a:schemeClr val="tx1"/>
              </a:solidFill>
            </a:endParaRPr>
          </a:p>
        </p:txBody>
      </p:sp>
      <p:sp>
        <p:nvSpPr>
          <p:cNvPr id="3" name="Content Placeholder 2"/>
          <p:cNvSpPr>
            <a:spLocks noGrp="1"/>
          </p:cNvSpPr>
          <p:nvPr>
            <p:ph idx="1"/>
          </p:nvPr>
        </p:nvSpPr>
        <p:spPr>
          <a:xfrm>
            <a:off x="179512" y="2420888"/>
            <a:ext cx="8856984" cy="432048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buNone/>
            </a:pPr>
            <a:r>
              <a:rPr lang="en-US" sz="2000" b="1" dirty="0" smtClean="0">
                <a:solidFill>
                  <a:schemeClr val="tx1"/>
                </a:solidFill>
              </a:rPr>
              <a:t>Body Points</a:t>
            </a:r>
          </a:p>
          <a:p>
            <a:r>
              <a:rPr lang="en-GB" sz="1600" dirty="0" smtClean="0">
                <a:solidFill>
                  <a:schemeClr val="tx1"/>
                </a:solidFill>
              </a:rPr>
              <a:t>Ask the children to demonstrate balancing on different numbers of body parts. This may</a:t>
            </a:r>
            <a:br>
              <a:rPr lang="en-GB" sz="1600" dirty="0" smtClean="0">
                <a:solidFill>
                  <a:schemeClr val="tx1"/>
                </a:solidFill>
              </a:rPr>
            </a:br>
            <a:r>
              <a:rPr lang="en-GB" sz="1600" dirty="0" smtClean="0">
                <a:solidFill>
                  <a:schemeClr val="tx1"/>
                </a:solidFill>
              </a:rPr>
              <a:t>require some demonstration. Give the children numbers between 1- 4 and ask them to</a:t>
            </a:r>
            <a:br>
              <a:rPr lang="en-GB" sz="1600" dirty="0" smtClean="0">
                <a:solidFill>
                  <a:schemeClr val="tx1"/>
                </a:solidFill>
              </a:rPr>
            </a:br>
            <a:r>
              <a:rPr lang="en-GB" sz="1600" dirty="0" smtClean="0">
                <a:solidFill>
                  <a:schemeClr val="tx1"/>
                </a:solidFill>
              </a:rPr>
              <a:t>perform balances using that number of body parts. Pick particularly successful students</a:t>
            </a:r>
            <a:br>
              <a:rPr lang="en-GB" sz="1600" dirty="0" smtClean="0">
                <a:solidFill>
                  <a:schemeClr val="tx1"/>
                </a:solidFill>
              </a:rPr>
            </a:br>
            <a:r>
              <a:rPr lang="en-US" sz="1600" dirty="0" smtClean="0">
                <a:solidFill>
                  <a:schemeClr val="tx1"/>
                </a:solidFill>
              </a:rPr>
              <a:t>to demonstrate.</a:t>
            </a:r>
          </a:p>
          <a:p>
            <a:r>
              <a:rPr lang="en-GB" sz="1600" dirty="0" smtClean="0">
                <a:solidFill>
                  <a:schemeClr val="tx1"/>
                </a:solidFill>
              </a:rPr>
              <a:t>Play some lively music (or on your signal) children move around like particular animals</a:t>
            </a:r>
            <a:br>
              <a:rPr lang="en-GB" sz="1600" dirty="0" smtClean="0">
                <a:solidFill>
                  <a:schemeClr val="tx1"/>
                </a:solidFill>
              </a:rPr>
            </a:br>
            <a:r>
              <a:rPr lang="en-GB" sz="1600" dirty="0" smtClean="0">
                <a:solidFill>
                  <a:schemeClr val="tx1"/>
                </a:solidFill>
              </a:rPr>
              <a:t>(let the children pick their favourites. When the music stops call out a number between</a:t>
            </a:r>
            <a:br>
              <a:rPr lang="en-GB" sz="1600" dirty="0" smtClean="0">
                <a:solidFill>
                  <a:schemeClr val="tx1"/>
                </a:solidFill>
              </a:rPr>
            </a:br>
            <a:r>
              <a:rPr lang="en-GB" sz="1600" dirty="0" smtClean="0">
                <a:solidFill>
                  <a:schemeClr val="tx1"/>
                </a:solidFill>
              </a:rPr>
              <a:t>1 and 4. Children, find a spot and perform a balance.</a:t>
            </a:r>
            <a:r>
              <a:rPr lang="en-US" sz="1600" b="1" dirty="0" smtClean="0">
                <a:solidFill>
                  <a:schemeClr val="tx1"/>
                </a:solidFill>
              </a:rPr>
              <a:t> </a:t>
            </a:r>
          </a:p>
          <a:p>
            <a:pPr>
              <a:buNone/>
            </a:pPr>
            <a:r>
              <a:rPr lang="en-US" sz="2000" b="1" dirty="0" smtClean="0">
                <a:solidFill>
                  <a:schemeClr val="tx1"/>
                </a:solidFill>
              </a:rPr>
              <a:t>Letters/Numbers</a:t>
            </a:r>
            <a:endParaRPr lang="en-US" sz="1600" b="1" dirty="0" smtClean="0">
              <a:solidFill>
                <a:schemeClr val="tx1"/>
              </a:solidFill>
            </a:endParaRPr>
          </a:p>
          <a:p>
            <a:r>
              <a:rPr lang="en-GB" sz="1600" dirty="0" smtClean="0">
                <a:solidFill>
                  <a:schemeClr val="tx1"/>
                </a:solidFill>
              </a:rPr>
              <a:t>Give the children a letter or number to make with their bodies. Some children may find</a:t>
            </a:r>
            <a:br>
              <a:rPr lang="en-GB" sz="1600" dirty="0" smtClean="0">
                <a:solidFill>
                  <a:schemeClr val="tx1"/>
                </a:solidFill>
              </a:rPr>
            </a:br>
            <a:r>
              <a:rPr lang="en-GB" sz="1600" dirty="0" smtClean="0">
                <a:solidFill>
                  <a:schemeClr val="tx1"/>
                </a:solidFill>
              </a:rPr>
              <a:t>this easier if you write the letter/number for them.</a:t>
            </a:r>
          </a:p>
          <a:p>
            <a:r>
              <a:rPr lang="en-GB" sz="1600" dirty="0" smtClean="0">
                <a:solidFill>
                  <a:schemeClr val="tx1"/>
                </a:solidFill>
              </a:rPr>
              <a:t>Extension- Children can make letters/numbers in pairs. In groups children can make</a:t>
            </a:r>
            <a:br>
              <a:rPr lang="en-GB" sz="1600" dirty="0" smtClean="0">
                <a:solidFill>
                  <a:schemeClr val="tx1"/>
                </a:solidFill>
              </a:rPr>
            </a:br>
            <a:r>
              <a:rPr lang="en-GB" sz="1600" dirty="0" smtClean="0">
                <a:solidFill>
                  <a:schemeClr val="tx1"/>
                </a:solidFill>
              </a:rPr>
              <a:t>words or 3-4 digit numbers </a:t>
            </a:r>
          </a:p>
          <a:p>
            <a:r>
              <a:rPr lang="en-GB" sz="1600" dirty="0" smtClean="0">
                <a:solidFill>
                  <a:schemeClr val="tx1"/>
                </a:solidFill>
              </a:rPr>
              <a:t>Extension- Pick the same number and ask them to find different balances.</a:t>
            </a:r>
          </a:p>
          <a:p>
            <a:endParaRPr lang="en-GB"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1"/>
                </a:solidFill>
              </a:rPr>
              <a:t>Co-ordination; </a:t>
            </a:r>
            <a:r>
              <a:rPr lang="en-GB" sz="3100" b="1" dirty="0" smtClean="0">
                <a:solidFill>
                  <a:schemeClr val="accent1"/>
                </a:solidFill>
              </a:rPr>
              <a:t>skilful and balanced movement of the body to produce an action or force.</a:t>
            </a:r>
            <a:r>
              <a:rPr lang="en-US" b="1" dirty="0" smtClean="0">
                <a:solidFill>
                  <a:schemeClr val="accent1"/>
                </a:solidFill>
              </a:rPr>
              <a:t/>
            </a:r>
            <a:br>
              <a:rPr lang="en-US" b="1" dirty="0" smtClean="0">
                <a:solidFill>
                  <a:schemeClr val="accent1"/>
                </a:solidFill>
              </a:rPr>
            </a:br>
            <a:endParaRPr lang="en-US" dirty="0"/>
          </a:p>
        </p:txBody>
      </p:sp>
      <p:sp>
        <p:nvSpPr>
          <p:cNvPr id="3" name="Content Placeholder 2"/>
          <p:cNvSpPr>
            <a:spLocks noGrp="1"/>
          </p:cNvSpPr>
          <p:nvPr>
            <p:ph idx="1"/>
          </p:nvPr>
        </p:nvSpPr>
        <p:spPr>
          <a:xfrm>
            <a:off x="323528" y="1628800"/>
            <a:ext cx="8229600" cy="4525963"/>
          </a:xfrm>
        </p:spPr>
        <p:txBody>
          <a:bodyPr/>
          <a:lstStyle/>
          <a:p>
            <a:pPr>
              <a:buNone/>
            </a:pPr>
            <a:r>
              <a:rPr lang="en-US" b="1" dirty="0" smtClean="0"/>
              <a:t> </a:t>
            </a:r>
          </a:p>
          <a:p>
            <a:endParaRPr lang="en-US" dirty="0"/>
          </a:p>
        </p:txBody>
      </p:sp>
      <p:pic>
        <p:nvPicPr>
          <p:cNvPr id="4" name="Picture 5"/>
          <p:cNvPicPr>
            <a:picLocks noChangeAspect="1" noChangeArrowheads="1"/>
          </p:cNvPicPr>
          <p:nvPr/>
        </p:nvPicPr>
        <p:blipFill>
          <a:blip r:embed="rId2" cstate="print"/>
          <a:srcRect/>
          <a:stretch>
            <a:fillRect/>
          </a:stretch>
        </p:blipFill>
        <p:spPr bwMode="auto">
          <a:xfrm>
            <a:off x="2339752" y="2060848"/>
            <a:ext cx="3456384" cy="3381548"/>
          </a:xfrm>
          <a:prstGeom prst="rect">
            <a:avLst/>
          </a:prstGeom>
          <a:noFill/>
          <a:ln w="9525">
            <a:noFill/>
            <a:miter lim="800000"/>
            <a:headEnd/>
            <a:tailEnd/>
          </a:ln>
        </p:spPr>
      </p:pic>
      <p:sp>
        <p:nvSpPr>
          <p:cNvPr id="6" name="Rectangle 5"/>
          <p:cNvSpPr/>
          <p:nvPr/>
        </p:nvSpPr>
        <p:spPr>
          <a:xfrm>
            <a:off x="395537" y="4853000"/>
            <a:ext cx="1440160" cy="830997"/>
          </a:xfrm>
          <a:prstGeom prst="rect">
            <a:avLst/>
          </a:prstGeom>
        </p:spPr>
        <p:txBody>
          <a:bodyPr wrap="square">
            <a:spAutoFit/>
          </a:bodyPr>
          <a:lstStyle/>
          <a:p>
            <a:r>
              <a:rPr lang="en-GB" sz="2400" dirty="0" smtClean="0">
                <a:solidFill>
                  <a:schemeClr val="accent1"/>
                </a:solidFill>
              </a:rPr>
              <a:t>Kinematic chain</a:t>
            </a:r>
            <a:endParaRPr lang="en-US" sz="2400" dirty="0">
              <a:solidFill>
                <a:schemeClr val="accent1"/>
              </a:solidFill>
            </a:endParaRPr>
          </a:p>
        </p:txBody>
      </p:sp>
      <p:sp>
        <p:nvSpPr>
          <p:cNvPr id="8" name="Rectangle 7"/>
          <p:cNvSpPr/>
          <p:nvPr/>
        </p:nvSpPr>
        <p:spPr>
          <a:xfrm>
            <a:off x="5940152" y="1700808"/>
            <a:ext cx="1800200" cy="830997"/>
          </a:xfrm>
          <a:prstGeom prst="rect">
            <a:avLst/>
          </a:prstGeom>
        </p:spPr>
        <p:txBody>
          <a:bodyPr wrap="square">
            <a:spAutoFit/>
          </a:bodyPr>
          <a:lstStyle/>
          <a:p>
            <a:r>
              <a:rPr lang="en-GB" sz="2400" dirty="0" smtClean="0">
                <a:solidFill>
                  <a:schemeClr val="accent1"/>
                </a:solidFill>
              </a:rPr>
              <a:t>From the centre out</a:t>
            </a:r>
            <a:endParaRPr lang="en-US" sz="2400" dirty="0">
              <a:solidFill>
                <a:schemeClr val="accent1"/>
              </a:solidFill>
            </a:endParaRPr>
          </a:p>
        </p:txBody>
      </p:sp>
      <p:sp>
        <p:nvSpPr>
          <p:cNvPr id="10" name="Rectangle 9"/>
          <p:cNvSpPr/>
          <p:nvPr/>
        </p:nvSpPr>
        <p:spPr>
          <a:xfrm>
            <a:off x="251521" y="1484784"/>
            <a:ext cx="2664296" cy="830997"/>
          </a:xfrm>
          <a:prstGeom prst="rect">
            <a:avLst/>
          </a:prstGeom>
        </p:spPr>
        <p:txBody>
          <a:bodyPr wrap="square">
            <a:spAutoFit/>
          </a:bodyPr>
          <a:lstStyle/>
          <a:p>
            <a:r>
              <a:rPr lang="en-GB" sz="2400" dirty="0" smtClean="0">
                <a:solidFill>
                  <a:schemeClr val="accent1"/>
                </a:solidFill>
              </a:rPr>
              <a:t>Mental organisation</a:t>
            </a:r>
            <a:endParaRPr lang="en-US" sz="2400" dirty="0">
              <a:solidFill>
                <a:schemeClr val="accent1"/>
              </a:solidFill>
            </a:endParaRPr>
          </a:p>
        </p:txBody>
      </p:sp>
      <p:sp>
        <p:nvSpPr>
          <p:cNvPr id="11" name="Rectangle 10"/>
          <p:cNvSpPr/>
          <p:nvPr/>
        </p:nvSpPr>
        <p:spPr>
          <a:xfrm>
            <a:off x="6660232" y="4077072"/>
            <a:ext cx="1800200" cy="830997"/>
          </a:xfrm>
          <a:prstGeom prst="rect">
            <a:avLst/>
          </a:prstGeom>
        </p:spPr>
        <p:txBody>
          <a:bodyPr wrap="square">
            <a:spAutoFit/>
          </a:bodyPr>
          <a:lstStyle/>
          <a:p>
            <a:r>
              <a:rPr lang="en-GB" sz="2400" dirty="0" smtClean="0">
                <a:solidFill>
                  <a:schemeClr val="accent1"/>
                </a:solidFill>
              </a:rPr>
              <a:t>From the head down</a:t>
            </a:r>
            <a:endParaRPr lang="en-US" sz="2400" dirty="0">
              <a:solidFill>
                <a:schemeClr val="accent1"/>
              </a:solidFill>
            </a:endParaRPr>
          </a:p>
        </p:txBody>
      </p:sp>
      <p:cxnSp>
        <p:nvCxnSpPr>
          <p:cNvPr id="12" name="Straight Arrow Connector 11"/>
          <p:cNvCxnSpPr/>
          <p:nvPr/>
        </p:nvCxnSpPr>
        <p:spPr>
          <a:xfrm>
            <a:off x="899592" y="2420888"/>
            <a:ext cx="108012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691680" y="4653136"/>
            <a:ext cx="50405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940152" y="2564904"/>
            <a:ext cx="57606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012160" y="4293096"/>
            <a:ext cx="72008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76872"/>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US" sz="1600" b="1" dirty="0" smtClean="0">
                <a:solidFill>
                  <a:schemeClr val="tx2"/>
                </a:solidFill>
              </a:rPr>
              <a:t>Key Stage 1-Multi-Skills</a:t>
            </a:r>
            <a:br>
              <a:rPr lang="en-US" sz="1600" b="1" dirty="0" smtClean="0">
                <a:solidFill>
                  <a:schemeClr val="tx2"/>
                </a:solidFill>
              </a:rPr>
            </a:br>
            <a:r>
              <a:rPr lang="en-US" sz="1600" b="1" dirty="0" smtClean="0">
                <a:solidFill>
                  <a:schemeClr val="tx2"/>
                </a:solidFill>
              </a:rPr>
              <a:t>www.healthyheroes.co.uk</a:t>
            </a:r>
            <a:br>
              <a:rPr lang="en-US" sz="1600" b="1" dirty="0" smtClean="0">
                <a:solidFill>
                  <a:schemeClr val="tx2"/>
                </a:solidFill>
              </a:rPr>
            </a:br>
            <a:r>
              <a:rPr lang="en-US" sz="1600" b="1" dirty="0" smtClean="0">
                <a:solidFill>
                  <a:schemeClr val="tx2"/>
                </a:solidFill>
              </a:rPr>
              <a:t>Lesson: 2/6- Co-ordination: Movement</a:t>
            </a:r>
            <a:br>
              <a:rPr lang="en-US" sz="1600" b="1" dirty="0" smtClean="0">
                <a:solidFill>
                  <a:schemeClr val="tx2"/>
                </a:solidFill>
              </a:rPr>
            </a:br>
            <a:r>
              <a:rPr lang="en-US" sz="1600" b="1" dirty="0" smtClean="0">
                <a:solidFill>
                  <a:schemeClr val="tx2"/>
                </a:solidFill>
              </a:rPr>
              <a:t>(Fast Feet) Time: 45 - 60 mins</a:t>
            </a:r>
            <a:br>
              <a:rPr lang="en-US" sz="1600" b="1" dirty="0" smtClean="0">
                <a:solidFill>
                  <a:schemeClr val="tx2"/>
                </a:solidFill>
              </a:rPr>
            </a:br>
            <a:r>
              <a:rPr lang="en-GB" sz="1600" b="1" dirty="0" smtClean="0">
                <a:solidFill>
                  <a:schemeClr val="tx2"/>
                </a:solidFill>
              </a:rPr>
              <a:t>Learning Objectives: To combine a number of co-ordination drills using upper and lower body</a:t>
            </a:r>
            <a:br>
              <a:rPr lang="en-GB" sz="1600" b="1" dirty="0" smtClean="0">
                <a:solidFill>
                  <a:schemeClr val="tx2"/>
                </a:solidFill>
              </a:rPr>
            </a:br>
            <a:r>
              <a:rPr lang="en-US" sz="1600" b="1" dirty="0" smtClean="0">
                <a:solidFill>
                  <a:schemeClr val="tx2"/>
                </a:solidFill>
              </a:rPr>
              <a:t>movements</a:t>
            </a:r>
            <a:br>
              <a:rPr lang="en-US" sz="1600" b="1" dirty="0" smtClean="0">
                <a:solidFill>
                  <a:schemeClr val="tx2"/>
                </a:solidFill>
              </a:rPr>
            </a:br>
            <a:r>
              <a:rPr lang="en-GB" sz="1600" b="1" dirty="0" smtClean="0">
                <a:solidFill>
                  <a:schemeClr val="tx2"/>
                </a:solidFill>
              </a:rPr>
              <a:t>Resources: Speed Ladders (or markers) , CD player lively music</a:t>
            </a:r>
            <a:endParaRPr lang="en-US" sz="1600" b="1" dirty="0">
              <a:solidFill>
                <a:schemeClr val="tx2"/>
              </a:solidFill>
            </a:endParaRPr>
          </a:p>
        </p:txBody>
      </p:sp>
      <p:sp>
        <p:nvSpPr>
          <p:cNvPr id="3" name="Content Placeholder 2"/>
          <p:cNvSpPr>
            <a:spLocks noGrp="1"/>
          </p:cNvSpPr>
          <p:nvPr>
            <p:ph idx="1"/>
          </p:nvPr>
        </p:nvSpPr>
        <p:spPr>
          <a:xfrm>
            <a:off x="457200" y="2420888"/>
            <a:ext cx="8229600" cy="4320480"/>
          </a:xfrm>
        </p:spPr>
        <p:txBody>
          <a:bodyPr>
            <a:normAutofit/>
          </a:bodyPr>
          <a:lstStyle/>
          <a:p>
            <a:pPr>
              <a:buNone/>
            </a:pPr>
            <a:r>
              <a:rPr lang="en-US" sz="1600" b="1" dirty="0" smtClean="0"/>
              <a:t>Warm up [5 mins]</a:t>
            </a:r>
          </a:p>
          <a:p>
            <a:pPr>
              <a:buNone/>
            </a:pPr>
            <a:r>
              <a:rPr lang="en-US" sz="1600" b="1" dirty="0" smtClean="0"/>
              <a:t>Body Spots</a:t>
            </a:r>
          </a:p>
          <a:p>
            <a:pPr>
              <a:buNone/>
            </a:pPr>
            <a:r>
              <a:rPr lang="en-GB" sz="1600" dirty="0" smtClean="0"/>
              <a:t>Place spots around playing area. Play some lively music. Children jog, hop, and skip around the</a:t>
            </a:r>
          </a:p>
          <a:p>
            <a:pPr>
              <a:buNone/>
            </a:pPr>
            <a:r>
              <a:rPr lang="en-GB" sz="1600" dirty="0" smtClean="0"/>
              <a:t>spots. When the music stops the teacher calls out a body part e.g. shoulders, knees, hands, feet,</a:t>
            </a:r>
          </a:p>
          <a:p>
            <a:pPr>
              <a:buNone/>
            </a:pPr>
            <a:r>
              <a:rPr lang="en-GB" sz="1600" dirty="0" smtClean="0"/>
              <a:t>2 hands etc. Children must make contact with that part of their body on the floor. Quickly call out</a:t>
            </a:r>
          </a:p>
          <a:p>
            <a:pPr>
              <a:buNone/>
            </a:pPr>
            <a:r>
              <a:rPr lang="en-GB" sz="1600" dirty="0" smtClean="0"/>
              <a:t>lots of body parts in succession to make in fast and enjoyable at the end.</a:t>
            </a:r>
            <a:br>
              <a:rPr lang="en-GB" sz="1600" dirty="0" smtClean="0"/>
            </a:br>
            <a:endParaRPr lang="en-GB" sz="800" dirty="0" smtClean="0"/>
          </a:p>
          <a:p>
            <a:pPr>
              <a:buNone/>
            </a:pPr>
            <a:r>
              <a:rPr lang="en-US" sz="1600" b="1" dirty="0" smtClean="0"/>
              <a:t>Ladder Drills [15-20 mins]</a:t>
            </a:r>
          </a:p>
          <a:p>
            <a:pPr>
              <a:buNone/>
            </a:pPr>
            <a:r>
              <a:rPr lang="en-GB" sz="1600" b="1" dirty="0" smtClean="0"/>
              <a:t>Ladder Activities: </a:t>
            </a:r>
            <a:r>
              <a:rPr lang="en-GB" sz="1600" dirty="0" smtClean="0"/>
              <a:t>Split children up into 4 groups. Start with basic movements through the speed</a:t>
            </a:r>
          </a:p>
          <a:p>
            <a:pPr>
              <a:buNone/>
            </a:pPr>
            <a:r>
              <a:rPr lang="en-US" sz="1600" dirty="0" smtClean="0"/>
              <a:t>ladders.</a:t>
            </a:r>
          </a:p>
          <a:p>
            <a:endParaRPr lang="en-GB" sz="1600" dirty="0" smtClean="0"/>
          </a:p>
        </p:txBody>
      </p:sp>
      <p:pic>
        <p:nvPicPr>
          <p:cNvPr id="6" name="Picture 2" descr="C:\Users\richard.PFGX\AppData\Local\Microsoft\Windows\Temporary Internet Files\Content.IE5\86F0VFAP\stick-man-295293_960_720[1].png"/>
          <p:cNvPicPr>
            <a:picLocks noChangeAspect="1" noChangeArrowheads="1"/>
          </p:cNvPicPr>
          <p:nvPr/>
        </p:nvPicPr>
        <p:blipFill>
          <a:blip r:embed="rId2" cstate="print"/>
          <a:srcRect/>
          <a:stretch>
            <a:fillRect/>
          </a:stretch>
        </p:blipFill>
        <p:spPr bwMode="auto">
          <a:xfrm>
            <a:off x="467544" y="5301208"/>
            <a:ext cx="949108" cy="908720"/>
          </a:xfrm>
          <a:prstGeom prst="rect">
            <a:avLst/>
          </a:prstGeom>
          <a:noFill/>
        </p:spPr>
      </p:pic>
      <p:cxnSp>
        <p:nvCxnSpPr>
          <p:cNvPr id="9" name="Straight Connector 8"/>
          <p:cNvCxnSpPr/>
          <p:nvPr/>
        </p:nvCxnSpPr>
        <p:spPr>
          <a:xfrm>
            <a:off x="1475656" y="5301208"/>
            <a:ext cx="2952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75656" y="6021288"/>
            <a:ext cx="2952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051720" y="5301208"/>
            <a:ext cx="23101"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635896" y="5301208"/>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843808" y="5301208"/>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355976" y="5301208"/>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547664" y="5445224"/>
            <a:ext cx="345638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364088" y="5589240"/>
            <a:ext cx="4320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p:cNvCxnSpPr/>
          <p:nvPr/>
        </p:nvCxnSpPr>
        <p:spPr>
          <a:xfrm flipH="1">
            <a:off x="1475656" y="5877272"/>
            <a:ext cx="3456384"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84168" y="5157192"/>
            <a:ext cx="2520280" cy="1323439"/>
          </a:xfrm>
          <a:prstGeom prst="rect">
            <a:avLst/>
          </a:prstGeom>
          <a:noFill/>
        </p:spPr>
        <p:txBody>
          <a:bodyPr wrap="square" rtlCol="0">
            <a:spAutoFit/>
          </a:bodyPr>
          <a:lstStyle/>
          <a:p>
            <a:r>
              <a:rPr lang="en-GB" sz="1600" dirty="0" smtClean="0"/>
              <a:t>Stand to one side of the ladder-run through with one foot in each square</a:t>
            </a:r>
          </a:p>
          <a:p>
            <a:r>
              <a:rPr lang="en-GB" sz="1600" dirty="0" smtClean="0"/>
              <a:t>and one foot out. Work on other side around the cone.</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solidFill>
                  <a:schemeClr val="tx1"/>
                </a:solidFill>
              </a:rPr>
              <a:t>Ladder drills</a:t>
            </a:r>
            <a:endParaRPr lang="en-US" dirty="0">
              <a:solidFill>
                <a:schemeClr val="tx1"/>
              </a:solidFill>
            </a:endParaRPr>
          </a:p>
        </p:txBody>
      </p:sp>
      <p:pic>
        <p:nvPicPr>
          <p:cNvPr id="4" name="Picture 2" descr="C:\Users\richard.PFGX\AppData\Local\Microsoft\Windows\Temporary Internet Files\Content.IE5\86F0VFAP\stick-man-295293_960_720[1].png"/>
          <p:cNvPicPr>
            <a:picLocks noChangeAspect="1" noChangeArrowheads="1"/>
          </p:cNvPicPr>
          <p:nvPr/>
        </p:nvPicPr>
        <p:blipFill>
          <a:blip r:embed="rId2" cstate="print"/>
          <a:srcRect/>
          <a:stretch>
            <a:fillRect/>
          </a:stretch>
        </p:blipFill>
        <p:spPr bwMode="auto">
          <a:xfrm>
            <a:off x="539552" y="4509120"/>
            <a:ext cx="1249941" cy="1196752"/>
          </a:xfrm>
          <a:prstGeom prst="rect">
            <a:avLst/>
          </a:prstGeom>
          <a:noFill/>
        </p:spPr>
      </p:pic>
      <p:pic>
        <p:nvPicPr>
          <p:cNvPr id="5" name="Picture 2" descr="C:\Users\richard.PFGX\AppData\Local\Microsoft\Windows\Temporary Internet Files\Content.IE5\86F0VFAP\stick-man-295293_960_720[1].png"/>
          <p:cNvPicPr>
            <a:picLocks noGrp="1" noChangeAspect="1" noChangeArrowheads="1"/>
          </p:cNvPicPr>
          <p:nvPr>
            <p:ph idx="1"/>
          </p:nvPr>
        </p:nvPicPr>
        <p:blipFill>
          <a:blip r:embed="rId3" cstate="print"/>
          <a:srcRect/>
          <a:stretch>
            <a:fillRect/>
          </a:stretch>
        </p:blipFill>
        <p:spPr bwMode="auto">
          <a:xfrm>
            <a:off x="539552" y="3068960"/>
            <a:ext cx="1278543" cy="1224137"/>
          </a:xfrm>
          <a:prstGeom prst="rect">
            <a:avLst/>
          </a:prstGeom>
          <a:noFill/>
        </p:spPr>
      </p:pic>
      <p:pic>
        <p:nvPicPr>
          <p:cNvPr id="6" name="Picture 2" descr="C:\Users\richard.PFGX\AppData\Local\Microsoft\Windows\Temporary Internet Files\Content.IE5\86F0VFAP\stick-man-295293_960_720[1].png"/>
          <p:cNvPicPr>
            <a:picLocks noChangeAspect="1" noChangeArrowheads="1"/>
          </p:cNvPicPr>
          <p:nvPr/>
        </p:nvPicPr>
        <p:blipFill>
          <a:blip r:embed="rId2" cstate="print"/>
          <a:srcRect/>
          <a:stretch>
            <a:fillRect/>
          </a:stretch>
        </p:blipFill>
        <p:spPr bwMode="auto">
          <a:xfrm>
            <a:off x="611560" y="1556792"/>
            <a:ext cx="1249941" cy="1196752"/>
          </a:xfrm>
          <a:prstGeom prst="rect">
            <a:avLst/>
          </a:prstGeom>
          <a:noFill/>
        </p:spPr>
      </p:pic>
      <p:cxnSp>
        <p:nvCxnSpPr>
          <p:cNvPr id="8" name="Straight Connector 7"/>
          <p:cNvCxnSpPr/>
          <p:nvPr/>
        </p:nvCxnSpPr>
        <p:spPr>
          <a:xfrm flipV="1">
            <a:off x="5364088" y="1844824"/>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572000" y="1844824"/>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11760" y="1844824"/>
            <a:ext cx="35283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83768" y="2708920"/>
            <a:ext cx="34563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203848" y="342900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851920" y="342900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572000" y="342900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292080" y="342900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59832" y="4725144"/>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779912" y="4725144"/>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99992" y="4725144"/>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20072" y="4725144"/>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83768" y="3429000"/>
            <a:ext cx="34563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11760" y="4221088"/>
            <a:ext cx="34563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67744" y="5517232"/>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39752" y="4725144"/>
            <a:ext cx="35283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779912" y="1844824"/>
            <a:ext cx="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131840" y="1844824"/>
            <a:ext cx="0" cy="864096"/>
          </a:xfrm>
          <a:prstGeom prst="line">
            <a:avLst/>
          </a:prstGeom>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6300192" y="1988840"/>
            <a:ext cx="288032"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6300192" y="3645024"/>
            <a:ext cx="288032"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a:off x="6300192" y="4941168"/>
            <a:ext cx="288032"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6876256" y="1556792"/>
            <a:ext cx="2016224" cy="1323439"/>
          </a:xfrm>
          <a:prstGeom prst="rect">
            <a:avLst/>
          </a:prstGeom>
        </p:spPr>
        <p:txBody>
          <a:bodyPr wrap="square">
            <a:spAutoFit/>
          </a:bodyPr>
          <a:lstStyle/>
          <a:p>
            <a:r>
              <a:rPr lang="en-GB" sz="1600" dirty="0" smtClean="0"/>
              <a:t>Run through the ladder one foot in each square-knees at 90° with arms to </a:t>
            </a:r>
            <a:r>
              <a:rPr lang="en-US" sz="1600" dirty="0" smtClean="0"/>
              <a:t>aid movement.</a:t>
            </a:r>
            <a:endParaRPr lang="en-US" sz="1600" dirty="0"/>
          </a:p>
        </p:txBody>
      </p:sp>
      <p:sp>
        <p:nvSpPr>
          <p:cNvPr id="80" name="Rectangle 79"/>
          <p:cNvSpPr/>
          <p:nvPr/>
        </p:nvSpPr>
        <p:spPr>
          <a:xfrm>
            <a:off x="6804248" y="3244334"/>
            <a:ext cx="1944216" cy="830997"/>
          </a:xfrm>
          <a:prstGeom prst="rect">
            <a:avLst/>
          </a:prstGeom>
        </p:spPr>
        <p:txBody>
          <a:bodyPr wrap="square">
            <a:spAutoFit/>
          </a:bodyPr>
          <a:lstStyle/>
          <a:p>
            <a:r>
              <a:rPr lang="en-GB" sz="1600" dirty="0" smtClean="0"/>
              <a:t>Run through the ladder 2 feet in each square.</a:t>
            </a:r>
            <a:endParaRPr lang="en-US" sz="1600" dirty="0"/>
          </a:p>
        </p:txBody>
      </p:sp>
      <p:sp>
        <p:nvSpPr>
          <p:cNvPr id="81" name="Rectangle 80"/>
          <p:cNvSpPr/>
          <p:nvPr/>
        </p:nvSpPr>
        <p:spPr>
          <a:xfrm>
            <a:off x="6804248" y="4653136"/>
            <a:ext cx="1728192" cy="584775"/>
          </a:xfrm>
          <a:prstGeom prst="rect">
            <a:avLst/>
          </a:prstGeom>
        </p:spPr>
        <p:txBody>
          <a:bodyPr wrap="square">
            <a:spAutoFit/>
          </a:bodyPr>
          <a:lstStyle/>
          <a:p>
            <a:r>
              <a:rPr lang="en-US" sz="1600" dirty="0" smtClean="0"/>
              <a:t>Bunny hop through ladder</a:t>
            </a:r>
            <a:endParaRPr lang="en-US" sz="1600" dirty="0"/>
          </a:p>
        </p:txBody>
      </p:sp>
      <p:cxnSp>
        <p:nvCxnSpPr>
          <p:cNvPr id="83" name="Straight Arrow Connector 82"/>
          <p:cNvCxnSpPr/>
          <p:nvPr/>
        </p:nvCxnSpPr>
        <p:spPr>
          <a:xfrm>
            <a:off x="2051720" y="2060848"/>
            <a:ext cx="403244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23728" y="3645024"/>
            <a:ext cx="403244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1907704" y="5013176"/>
            <a:ext cx="417646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1979712" y="2420888"/>
            <a:ext cx="4176464"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2051720" y="4077072"/>
            <a:ext cx="4104456"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1907704" y="5373216"/>
            <a:ext cx="4176464"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rot="10800000" flipV="1">
            <a:off x="539552" y="5752998"/>
            <a:ext cx="7776864" cy="584775"/>
          </a:xfrm>
          <a:prstGeom prst="rect">
            <a:avLst/>
          </a:prstGeom>
        </p:spPr>
        <p:txBody>
          <a:bodyPr wrap="square">
            <a:spAutoFit/>
          </a:bodyPr>
          <a:lstStyle/>
          <a:p>
            <a:r>
              <a:rPr lang="en-GB" sz="1600" dirty="0" smtClean="0"/>
              <a:t>Ensure children run on the balls of their feet (quiet feet). Make sure children realise that</a:t>
            </a:r>
          </a:p>
          <a:p>
            <a:r>
              <a:rPr lang="en-GB" sz="1600" dirty="0" smtClean="0"/>
              <a:t>the drills are not a race and if they knock the ladder or cone they need to slow down.</a:t>
            </a: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1622</Words>
  <Application>Microsoft Office PowerPoint</Application>
  <PresentationFormat>On-screen Show (4:3)</PresentationFormat>
  <Paragraphs>142</Paragraphs>
  <Slides>43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CPD Multi Skills April 2020 By K Clarke </vt:lpstr>
      <vt:lpstr>FUNdamentals All of the below skills will vary from pupil to pupil but they should be encouraged to work at their own pace and hopefully develop resilience skills whilst having fun. </vt:lpstr>
      <vt:lpstr>AIMS of the CPD</vt:lpstr>
      <vt:lpstr>FUNdamentals of Movement  </vt:lpstr>
      <vt:lpstr>PowerPoint Presentation</vt:lpstr>
      <vt:lpstr>Balancing Games [30 mins] Balancing Statues • Spread some throw down spots in the playing area. Make sure there are enough for each child. • Play some lively music (or on your whistle) children move around the spots using a range of fundamental movements (walk, jog, hop, side slide). When the music stops children, find a spots and perform a balance. Different balances to use: - stand on one leg; stand on one leg-write name with other foot, balance on bottom, and back.</vt:lpstr>
      <vt:lpstr>Co-ordination; skilful and balanced movement of the body to produce an action or force. </vt:lpstr>
      <vt:lpstr>Key Stage 1-Multi-Skills www.healthyheroes.co.uk Lesson: 2/6- Co-ordination: Movement (Fast Feet) Time: 45 - 60 mins Learning Objectives: To combine a number of co-ordination drills using upper and lower body movements Resources: Speed Ladders (or markers) , CD player lively music</vt:lpstr>
      <vt:lpstr>Ladder drills</vt:lpstr>
      <vt:lpstr>Co-ordination Games [25mins] Pirates Treasure</vt:lpstr>
      <vt:lpstr> Speed; control of the body and its parts in a dynamic environment  Agility; ability to move quickly and efficiently start, stop and change direction and speed whilst maintaining stability </vt:lpstr>
      <vt:lpstr>Key Stage 1-Multi-Skills www.healthyheroes.co.uk Lesson: 3/6- Co-ordination: Aiming and Timing (Hand/Eye) Time: 45 - 60 mins Main Learning Objectives: To aim accurately using a variety of balls and equipment. To time their running so as to stop/intercept the path of a ball. Resources: Balls (variety of sizes), bean bags, hula hoops. Markers, floor target (optional) Warm up [5 mins] DVD Player Children respond to the following commands: Play - walk around the hall. Fast Forward - run. Rewind - walk backwards. Pause - stand perfectly still. Stop-sit down as quick as you can. Eject - jump up and down, Slow motion-move very slowly with big movements</vt:lpstr>
      <vt:lpstr>        </vt:lpstr>
      <vt:lpstr> </vt:lpstr>
      <vt:lpstr>Circle run /chase the ball</vt:lpstr>
      <vt:lpstr>  Lesson: 5/6:- Agility- Changing Direction Time: 45 - 60 mins Main Learning Objectives: To travel in different directions (side to side, up and down) with control and fluency. Resources: Bean Bags, Hoops (1 green, 1 blue, 1 green, 1 red), Markers  </vt:lpstr>
      <vt:lpstr>Flush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Stage 2 game based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 for sites where I got resources from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CPD Multi Skills April 2020</dc:title>
  <dc:creator>Richard</dc:creator>
  <cp:lastModifiedBy>Claire Moore</cp:lastModifiedBy>
  <cp:revision>80</cp:revision>
  <dcterms:created xsi:type="dcterms:W3CDTF">2020-04-23T14:20:41Z</dcterms:created>
  <dcterms:modified xsi:type="dcterms:W3CDTF">2020-04-30T16:49:41Z</dcterms:modified>
</cp:coreProperties>
</file>